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4"/>
  </p:notesMasterIdLst>
  <p:sldIdLst>
    <p:sldId id="256" r:id="rId2"/>
    <p:sldId id="320" r:id="rId3"/>
    <p:sldId id="338" r:id="rId4"/>
    <p:sldId id="321" r:id="rId5"/>
    <p:sldId id="361" r:id="rId6"/>
    <p:sldId id="322" r:id="rId7"/>
    <p:sldId id="362" r:id="rId8"/>
    <p:sldId id="302" r:id="rId9"/>
    <p:sldId id="323" r:id="rId10"/>
    <p:sldId id="339" r:id="rId11"/>
    <p:sldId id="363" r:id="rId12"/>
    <p:sldId id="303" r:id="rId13"/>
    <p:sldId id="340" r:id="rId14"/>
    <p:sldId id="304" r:id="rId15"/>
    <p:sldId id="341" r:id="rId16"/>
    <p:sldId id="342" r:id="rId17"/>
    <p:sldId id="305" r:id="rId18"/>
    <p:sldId id="306" r:id="rId19"/>
    <p:sldId id="330" r:id="rId20"/>
    <p:sldId id="307" r:id="rId21"/>
    <p:sldId id="343" r:id="rId22"/>
    <p:sldId id="308" r:id="rId23"/>
    <p:sldId id="319" r:id="rId24"/>
    <p:sldId id="478" r:id="rId25"/>
    <p:sldId id="309" r:id="rId26"/>
    <p:sldId id="310" r:id="rId27"/>
    <p:sldId id="261" r:id="rId28"/>
    <p:sldId id="313" r:id="rId29"/>
    <p:sldId id="262" r:id="rId30"/>
    <p:sldId id="315" r:id="rId31"/>
    <p:sldId id="479" r:id="rId32"/>
    <p:sldId id="316" r:id="rId33"/>
    <p:sldId id="263" r:id="rId34"/>
    <p:sldId id="270" r:id="rId35"/>
    <p:sldId id="268" r:id="rId36"/>
    <p:sldId id="502" r:id="rId37"/>
    <p:sldId id="369" r:id="rId38"/>
    <p:sldId id="501" r:id="rId39"/>
    <p:sldId id="500" r:id="rId40"/>
    <p:sldId id="367" r:id="rId41"/>
    <p:sldId id="271" r:id="rId42"/>
    <p:sldId id="503" r:id="rId43"/>
    <p:sldId id="370" r:id="rId44"/>
    <p:sldId id="383" r:id="rId45"/>
    <p:sldId id="384" r:id="rId46"/>
    <p:sldId id="504" r:id="rId47"/>
    <p:sldId id="385" r:id="rId48"/>
    <p:sldId id="417" r:id="rId49"/>
    <p:sldId id="416" r:id="rId50"/>
    <p:sldId id="480" r:id="rId51"/>
    <p:sldId id="481" r:id="rId52"/>
    <p:sldId id="484" r:id="rId53"/>
    <p:sldId id="483" r:id="rId54"/>
    <p:sldId id="485" r:id="rId55"/>
    <p:sldId id="486" r:id="rId56"/>
    <p:sldId id="488" r:id="rId57"/>
    <p:sldId id="482" r:id="rId58"/>
    <p:sldId id="386" r:id="rId59"/>
    <p:sldId id="489" r:id="rId60"/>
    <p:sldId id="516" r:id="rId61"/>
    <p:sldId id="368" r:id="rId62"/>
    <p:sldId id="371" r:id="rId63"/>
    <p:sldId id="372" r:id="rId64"/>
    <p:sldId id="274" r:id="rId65"/>
    <p:sldId id="373" r:id="rId66"/>
    <p:sldId id="374" r:id="rId67"/>
    <p:sldId id="379" r:id="rId68"/>
    <p:sldId id="380" r:id="rId69"/>
    <p:sldId id="382" r:id="rId70"/>
    <p:sldId id="520" r:id="rId71"/>
    <p:sldId id="492" r:id="rId72"/>
    <p:sldId id="495" r:id="rId73"/>
    <p:sldId id="496" r:id="rId74"/>
    <p:sldId id="514" r:id="rId75"/>
    <p:sldId id="521" r:id="rId76"/>
    <p:sldId id="517" r:id="rId77"/>
    <p:sldId id="494" r:id="rId78"/>
    <p:sldId id="387" r:id="rId79"/>
    <p:sldId id="518" r:id="rId80"/>
    <p:sldId id="493" r:id="rId81"/>
    <p:sldId id="519" r:id="rId82"/>
    <p:sldId id="490" r:id="rId83"/>
    <p:sldId id="381" r:id="rId84"/>
    <p:sldId id="378" r:id="rId85"/>
    <p:sldId id="375" r:id="rId86"/>
    <p:sldId id="419" r:id="rId87"/>
    <p:sldId id="420" r:id="rId88"/>
    <p:sldId id="422" r:id="rId89"/>
    <p:sldId id="428" r:id="rId90"/>
    <p:sldId id="423" r:id="rId91"/>
    <p:sldId id="424" r:id="rId92"/>
    <p:sldId id="425" r:id="rId93"/>
    <p:sldId id="421" r:id="rId94"/>
    <p:sldId id="429" r:id="rId95"/>
    <p:sldId id="418" r:id="rId96"/>
    <p:sldId id="376" r:id="rId97"/>
    <p:sldId id="377" r:id="rId98"/>
    <p:sldId id="491" r:id="rId99"/>
    <p:sldId id="426" r:id="rId100"/>
    <p:sldId id="430" r:id="rId101"/>
    <p:sldId id="277" r:id="rId102"/>
    <p:sldId id="427" r:id="rId103"/>
    <p:sldId id="388" r:id="rId104"/>
    <p:sldId id="389" r:id="rId105"/>
    <p:sldId id="390" r:id="rId106"/>
    <p:sldId id="431" r:id="rId107"/>
    <p:sldId id="432" r:id="rId108"/>
    <p:sldId id="433" r:id="rId109"/>
    <p:sldId id="434" r:id="rId110"/>
    <p:sldId id="436" r:id="rId111"/>
    <p:sldId id="442" r:id="rId112"/>
    <p:sldId id="441" r:id="rId113"/>
    <p:sldId id="278" r:id="rId114"/>
    <p:sldId id="505" r:id="rId115"/>
    <p:sldId id="451" r:id="rId116"/>
    <p:sldId id="439" r:id="rId117"/>
    <p:sldId id="435" r:id="rId118"/>
    <p:sldId id="437" r:id="rId119"/>
    <p:sldId id="438" r:id="rId120"/>
    <p:sldId id="280" r:id="rId121"/>
    <p:sldId id="391" r:id="rId122"/>
    <p:sldId id="279" r:id="rId123"/>
    <p:sldId id="392" r:id="rId124"/>
    <p:sldId id="285" r:id="rId125"/>
    <p:sldId id="396" r:id="rId126"/>
    <p:sldId id="284" r:id="rId127"/>
    <p:sldId id="400" r:id="rId128"/>
    <p:sldId id="440" r:id="rId129"/>
    <p:sldId id="447" r:id="rId130"/>
    <p:sldId id="448" r:id="rId131"/>
    <p:sldId id="286" r:id="rId132"/>
    <p:sldId id="399" r:id="rId133"/>
    <p:sldId id="445" r:id="rId134"/>
    <p:sldId id="446" r:id="rId135"/>
    <p:sldId id="287" r:id="rId136"/>
    <p:sldId id="443" r:id="rId137"/>
    <p:sldId id="288" r:id="rId138"/>
    <p:sldId id="506" r:id="rId139"/>
    <p:sldId id="444" r:id="rId140"/>
    <p:sldId id="497" r:id="rId141"/>
    <p:sldId id="498" r:id="rId142"/>
    <p:sldId id="401" r:id="rId143"/>
    <p:sldId id="452" r:id="rId144"/>
    <p:sldId id="289" r:id="rId145"/>
    <p:sldId id="507" r:id="rId146"/>
    <p:sldId id="402" r:id="rId147"/>
    <p:sldId id="453" r:id="rId148"/>
    <p:sldId id="454" r:id="rId149"/>
    <p:sldId id="290" r:id="rId150"/>
    <p:sldId id="403" r:id="rId151"/>
    <p:sldId id="366" r:id="rId152"/>
    <p:sldId id="456" r:id="rId153"/>
    <p:sldId id="457" r:id="rId154"/>
    <p:sldId id="460" r:id="rId155"/>
    <p:sldId id="461" r:id="rId156"/>
    <p:sldId id="462" r:id="rId157"/>
    <p:sldId id="291" r:id="rId158"/>
    <p:sldId id="463" r:id="rId159"/>
    <p:sldId id="293" r:id="rId160"/>
    <p:sldId id="508" r:id="rId161"/>
    <p:sldId id="464" r:id="rId162"/>
    <p:sldId id="404" r:id="rId163"/>
    <p:sldId id="458" r:id="rId164"/>
    <p:sldId id="465" r:id="rId165"/>
    <p:sldId id="459" r:id="rId166"/>
    <p:sldId id="405" r:id="rId167"/>
    <p:sldId id="294" r:id="rId168"/>
    <p:sldId id="406" r:id="rId169"/>
    <p:sldId id="466" r:id="rId170"/>
    <p:sldId id="295" r:id="rId171"/>
    <p:sldId id="509" r:id="rId172"/>
    <p:sldId id="467" r:id="rId173"/>
    <p:sldId id="296" r:id="rId174"/>
    <p:sldId id="297" r:id="rId175"/>
    <p:sldId id="407" r:id="rId176"/>
    <p:sldId id="472" r:id="rId177"/>
    <p:sldId id="515" r:id="rId178"/>
    <p:sldId id="409" r:id="rId179"/>
    <p:sldId id="408" r:id="rId180"/>
    <p:sldId id="468" r:id="rId181"/>
    <p:sldId id="469" r:id="rId182"/>
    <p:sldId id="470" r:id="rId183"/>
    <p:sldId id="499" r:id="rId184"/>
    <p:sldId id="298" r:id="rId185"/>
    <p:sldId id="345" r:id="rId186"/>
    <p:sldId id="346" r:id="rId187"/>
    <p:sldId id="347" r:id="rId188"/>
    <p:sldId id="348" r:id="rId189"/>
    <p:sldId id="349" r:id="rId190"/>
    <p:sldId id="350" r:id="rId191"/>
    <p:sldId id="351" r:id="rId192"/>
    <p:sldId id="511" r:id="rId193"/>
    <p:sldId id="471" r:id="rId194"/>
    <p:sldId id="410" r:id="rId195"/>
    <p:sldId id="357" r:id="rId196"/>
    <p:sldId id="352" r:id="rId197"/>
    <p:sldId id="473" r:id="rId198"/>
    <p:sldId id="354" r:id="rId199"/>
    <p:sldId id="355" r:id="rId200"/>
    <p:sldId id="512" r:id="rId201"/>
    <p:sldId id="411" r:id="rId202"/>
    <p:sldId id="412" r:id="rId203"/>
    <p:sldId id="474" r:id="rId204"/>
    <p:sldId id="475" r:id="rId205"/>
    <p:sldId id="476" r:id="rId206"/>
    <p:sldId id="477" r:id="rId207"/>
    <p:sldId id="300" r:id="rId208"/>
    <p:sldId id="358" r:id="rId209"/>
    <p:sldId id="359" r:id="rId210"/>
    <p:sldId id="513" r:id="rId211"/>
    <p:sldId id="413" r:id="rId212"/>
    <p:sldId id="415" r:id="rId2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59" autoAdjust="0"/>
    <p:restoredTop sz="94660"/>
  </p:normalViewPr>
  <p:slideViewPr>
    <p:cSldViewPr>
      <p:cViewPr>
        <p:scale>
          <a:sx n="60" d="100"/>
          <a:sy n="60" d="100"/>
        </p:scale>
        <p:origin x="-144" y="-7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90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6" Type="http://schemas.openxmlformats.org/officeDocument/2006/relationships/viewProps" Target="viewProps.xml"/><Relationship Id="rId211" Type="http://schemas.openxmlformats.org/officeDocument/2006/relationships/slide" Target="slides/slide210.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notesMaster" Target="notesMasters/notesMaster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presProps" Target="presProps.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3CEA52-1F55-4097-BA59-4138D69064E0}" type="datetimeFigureOut">
              <a:rPr lang="en-US"/>
              <a:pPr>
                <a:defRPr/>
              </a:pPr>
              <a:t>9/10/2011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E85C472-4002-42C7-934E-AAD1AC41BB39}" type="slidenum">
              <a:rPr lang="en-US"/>
              <a:pPr>
                <a:defRPr/>
              </a:pPr>
              <a:t>‹#›</a:t>
            </a:fld>
            <a:endParaRPr lang="en-US"/>
          </a:p>
        </p:txBody>
      </p:sp>
    </p:spTree>
    <p:extLst>
      <p:ext uri="{BB962C8B-B14F-4D97-AF65-F5344CB8AC3E}">
        <p14:creationId xmlns:p14="http://schemas.microsoft.com/office/powerpoint/2010/main" val="42707435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3D765-4642-4D1C-8B59-EE93DF3CEB80}"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3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D380E0-A76F-415E-8F0C-E298289E0606}" type="slidenum">
              <a:rPr lang="en-US" smtClean="0"/>
              <a:pPr/>
              <a:t>18</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4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F36193-DABB-453F-B4AC-81241E2EDCCA}" type="slidenum">
              <a:rPr lang="en-US" smtClean="0"/>
              <a:pPr/>
              <a:t>19</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54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3E02ED-8109-4314-A8D7-8706D2388A70}" type="slidenum">
              <a:rPr lang="en-US" smtClean="0"/>
              <a:pPr/>
              <a:t>20</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BDDCDB-A98E-469A-8B3E-428C410AC1E6}" type="slidenum">
              <a:rPr lang="en-US" smtClean="0"/>
              <a:pPr/>
              <a:t>22</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AA665-987A-4A03-A7D5-521741A3D239}" type="slidenum">
              <a:rPr lang="en-US" smtClean="0"/>
              <a:pPr/>
              <a:t>23</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8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76525C-079A-4CF9-BFEB-0CC30122B950}" type="slidenum">
              <a:rPr lang="en-US" smtClean="0"/>
              <a:pPr/>
              <a:t>25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00CF7C-6238-4C3F-A103-DFF7406D5982}" type="slidenum">
              <a:rPr lang="en-US" smtClean="0"/>
              <a:pPr/>
              <a:t>26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52E0A3-FD6E-4284-A96E-0C0B47F268B5}" type="slidenum">
              <a:rPr lang="en-US" smtClean="0"/>
              <a:pPr/>
              <a:t>27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31F664-A807-477B-872A-B668D247BEE8}" type="slidenum">
              <a:rPr lang="en-US" smtClean="0"/>
              <a:pPr/>
              <a:t>28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02D75E-5831-45FD-8695-8F1A3DDD1EA8}" type="slidenum">
              <a:rPr lang="en-US" smtClean="0"/>
              <a:pPr/>
              <a:t>29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48FC3C-A7BF-459C-AAF7-0EB76682E902}"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3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7F83B3-88B5-4049-AA0F-32E9FB2CC762}" type="slidenum">
              <a:rPr lang="en-US" smtClean="0"/>
              <a:pPr/>
              <a:t>30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5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3122B2-F291-4204-AC52-FC85965A938D}" type="slidenum">
              <a:rPr lang="en-US" smtClean="0"/>
              <a:pPr/>
              <a:t>32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6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C1128C-1F77-492C-BD92-8EEDEC37AC8D}" type="slidenum">
              <a:rPr lang="en-US" smtClean="0"/>
              <a:pPr/>
              <a:t>33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762713-FA61-48C0-A6EE-0F76BB2078E0}" type="slidenum">
              <a:rPr lang="en-US" smtClean="0"/>
              <a:pPr/>
              <a:t>34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6625D5B-AF46-4B4A-8260-A4F7EF2EFB3B}" type="slidenum">
              <a:rPr lang="en-US" smtClean="0"/>
              <a:pPr/>
              <a:t>35</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F2FA4B-250D-4558-AB3B-F8D8560E6F45}" type="slidenum">
              <a:rPr lang="en-US" smtClean="0"/>
              <a:pPr/>
              <a:t>41</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6CBE26-680F-4813-AE16-EBB5ABCE4181}" type="slidenum">
              <a:rPr lang="en-US" smtClean="0"/>
              <a:pPr/>
              <a:t>64</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48A676-1254-4FF8-B992-093B56BC6CA5}" type="slidenum">
              <a:rPr lang="en-US" smtClean="0"/>
              <a:pPr/>
              <a:t>78</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3CC2D03-36F6-49E9-A9C8-524B23D7B7DF}" type="slidenum">
              <a:rPr lang="en-US" smtClean="0"/>
              <a:pPr/>
              <a:t>84</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AAD1D8-78EB-44B5-B4FF-C4A678397824}" type="slidenum">
              <a:rPr lang="en-US" smtClean="0"/>
              <a:pPr/>
              <a:t>101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DF56A72-DB49-41C2-BB2E-A709EFC79474}" type="slidenum">
              <a:rPr lang="en-US" smtClean="0"/>
              <a:pPr/>
              <a:t>4</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7217B7-AC24-4C6B-A7BF-A089D1359499}" type="slidenum">
              <a:rPr lang="en-US" smtClean="0"/>
              <a:pPr/>
              <a:t>113</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D44DAD-E350-4BD9-B8ED-ED10C7FD330B}" type="slidenum">
              <a:rPr lang="en-US" smtClean="0"/>
              <a:pPr/>
              <a:t>120</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47375F-9E9F-4682-838F-AADC8209C8CD}" type="slidenum">
              <a:rPr lang="en-US" smtClean="0"/>
              <a:pPr/>
              <a:t>122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069ACC-C9F1-4B11-B26C-48F05B2E42C0}" type="slidenum">
              <a:rPr lang="en-US" smtClean="0"/>
              <a:pPr/>
              <a:t>124</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F1EBFD-1C00-4E43-B6E6-64501255C8B3}" type="slidenum">
              <a:rPr lang="en-US" smtClean="0"/>
              <a:pPr/>
              <a:t>126</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314C4A-AF22-4790-A71B-3B48BED4873A}" type="slidenum">
              <a:rPr lang="en-US" smtClean="0"/>
              <a:pPr/>
              <a:t>131</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724044-C25A-4A9B-BBF8-6E38DD3713EB}" type="slidenum">
              <a:rPr lang="en-US" smtClean="0"/>
              <a:pPr/>
              <a:t>135</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F662B8-5842-4A49-A391-AE7A8AC375B1}" type="slidenum">
              <a:rPr lang="en-US" smtClean="0"/>
              <a:pPr/>
              <a:t>137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10EC11-BC3A-4EEE-825E-8DAB53D21EC1}" type="slidenum">
              <a:rPr lang="en-US" smtClean="0"/>
              <a:pPr/>
              <a:t>144</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DD4BEF1-D0C1-4278-AD98-4C11D98F3B5B}" type="slidenum">
              <a:rPr lang="en-US" smtClean="0"/>
              <a:pPr/>
              <a:t>149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9C082C-B2FD-47AE-A415-0B2F5128CF34}" type="slidenum">
              <a:rPr lang="en-US" smtClean="0"/>
              <a:pPr/>
              <a:t>6</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5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D10777-A81F-46C5-801B-6D9ECF838CAB}" type="slidenum">
              <a:rPr lang="en-US" smtClean="0"/>
              <a:pPr/>
              <a:t>157</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6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769FFA-C648-4A26-BB7A-D5949C8874D1}" type="slidenum">
              <a:rPr lang="en-US" smtClean="0"/>
              <a:pPr/>
              <a:t>159</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7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DD89FC-3341-4C29-B2C2-35B77FB8177E}" type="slidenum">
              <a:rPr lang="en-US" smtClean="0"/>
              <a:pPr/>
              <a:t>167</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8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9492D4-B139-455B-9DDC-93EBB6B05CF1}" type="slidenum">
              <a:rPr lang="en-US" smtClean="0"/>
              <a:pPr/>
              <a:t>170</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7E1700-8125-4BC0-B1B0-575D7AB641B9}" type="slidenum">
              <a:rPr lang="en-US" smtClean="0"/>
              <a:pPr/>
              <a:t>173</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7601FB-F16A-423C-9211-1D63C059E6CD}" type="slidenum">
              <a:rPr lang="en-US" smtClean="0"/>
              <a:pPr/>
              <a:t>174</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13167E-D58C-41B0-96E8-8A7C7F746924}" type="slidenum">
              <a:rPr lang="en-US" smtClean="0"/>
              <a:pPr/>
              <a:t>184</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28B283-B8A1-49B1-A4CF-75B3C5456FBA}" type="slidenum">
              <a:rPr lang="en-US" smtClean="0"/>
              <a:pPr/>
              <a:t>204</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A846C0-CF95-44F9-87F4-A2ED7E37D572}" type="slidenum">
              <a:rPr lang="en-US" smtClean="0"/>
              <a:pPr/>
              <a:t>205</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D329CA-AE15-4467-993A-44C3CA209942}" type="slidenum">
              <a:rPr lang="en-US" smtClean="0"/>
              <a:pPr/>
              <a:t>207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243709-CF71-49A9-AE4E-24B29DCA4F48}" type="slidenum">
              <a:rPr lang="en-US" smtClean="0"/>
              <a:pPr/>
              <a:t>8</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86C9BA-F29F-4004-B347-8552CA8BF0D1}" type="slidenum">
              <a:rPr lang="en-US" smtClean="0"/>
              <a:pPr/>
              <a:t>9</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6E72865-5905-4EB2-8A53-E09F85408AC2}" type="slidenum">
              <a:rPr lang="en-US" smtClean="0"/>
              <a:pPr/>
              <a:t>12</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43590E-0367-44B4-B87A-924479D79C09}" type="slidenum">
              <a:rPr lang="en-US" smtClean="0"/>
              <a:pPr/>
              <a:t>14</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2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6DCDAB-FE2A-40E5-8EA5-7DF15F526EEF}" type="slidenum">
              <a:rPr lang="en-US" smtClean="0"/>
              <a:pPr/>
              <a:t>17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7572258-3F63-4B46-B55A-7054F2E60AEF}"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139AB0-11F2-4889-BF98-FC669A141E9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008382-DCA3-4694-9722-CB88E3BED0ED}"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1A7201-BF24-49B9-80B6-4856CC80AC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136C85-8F7A-45B1-AFAF-CC2A0FC3DB5B}"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A73DF6-351C-4510-B3B2-2DF9C36A8A7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B75DB44-F9E4-41FD-9433-9B60ADF01E2A}"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DBF7F3-CA24-4F57-A454-E53E219FFD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AA7D0FF-74FD-4BEC-940E-2C19065A6249}"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F2CE8C-4CA8-4740-8351-C4A5C8CC3EA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C44384B-7377-46A1-BCF4-DBD2E86D1D2B}" type="datetimeFigureOut">
              <a:rPr lang="en-US"/>
              <a:pPr>
                <a:defRPr/>
              </a:pPr>
              <a:t>9/10/2011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EC1334-18C5-4FA2-93C6-6528C34FD0F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871B62D-F637-450A-A565-2FC46DE13A6A}" type="datetimeFigureOut">
              <a:rPr lang="en-US"/>
              <a:pPr>
                <a:defRPr/>
              </a:pPr>
              <a:t>9/10/2011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773A811-352B-42AB-A7D9-5BC3E9E60A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ABC2837-8774-45FD-8DC3-A3CE33D6B1CC}" type="datetimeFigureOut">
              <a:rPr lang="en-US"/>
              <a:pPr>
                <a:defRPr/>
              </a:pPr>
              <a:t>9/10/2011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23A63D4-9233-4E65-A229-024DB0D1CBC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861CF48-2445-4BD6-89DC-67503F16B912}" type="datetimeFigureOut">
              <a:rPr lang="en-US"/>
              <a:pPr>
                <a:defRPr/>
              </a:pPr>
              <a:t>9/10/2011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3B71D9B-754C-45F5-B0DE-4F2D4694E17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CDFA6D-01E9-4569-A3FC-EB217AB264A9}" type="datetimeFigureOut">
              <a:rPr lang="en-US"/>
              <a:pPr>
                <a:defRPr/>
              </a:pPr>
              <a:t>9/10/2011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635482-A036-431E-9772-70E017652B9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A07C22-3109-4FA6-80B0-9224DEC5BB78}" type="datetimeFigureOut">
              <a:rPr lang="en-US"/>
              <a:pPr>
                <a:defRPr/>
              </a:pPr>
              <a:t>9/10/2011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909175-19ED-4651-849C-93E54AA708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1751431-1651-49FB-BB5C-10A6EDE6D209}" type="datetimeFigureOut">
              <a:rPr lang="en-US"/>
              <a:pPr>
                <a:defRPr/>
              </a:pPr>
              <a:t>9/10/2011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5E7253C-6302-4073-B616-6C0BD90FF3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hyperlink" Target="http://en.wikipedia.org/wiki/Speaker_of_the_United_States_House_of_Representatives" TargetMode="Externa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hyperlink" Target="http://en.wikipedia.org/wiki/Henry_Clay" TargetMode="External"/><Relationship Id="rId2" Type="http://schemas.openxmlformats.org/officeDocument/2006/relationships/hyperlink" Target="http://en.wikipedia.org/wiki/Speaker_of_the_House_of_Commons_(United_Kingdom)" TargetMode="Externa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hyperlink" Target="http://www.house.gov/house/CommitteeWWW.shtml" TargetMode="Externa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hyperlink" Target="http://www.house.gov/house/orgs_pub_hse_ldr_www.shtml" TargetMode="Externa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hyperlink" Target="http://clerk.house.gov/" TargetMode="External"/><Relationship Id="rId2" Type="http://schemas.openxmlformats.org/officeDocument/2006/relationships/hyperlink" Target="http://www.house.gov/house/CommitteeWWW.shtml" TargetMode="External"/><Relationship Id="rId1" Type="http://schemas.openxmlformats.org/officeDocument/2006/relationships/slideLayout" Target="../slideLayouts/slideLayout6.xml"/><Relationship Id="rId6" Type="http://schemas.openxmlformats.org/officeDocument/2006/relationships/hyperlink" Target="http://en.wikipedia.org/wiki/Category:Employees_of_the_United_States_House_of_Representatives" TargetMode="External"/><Relationship Id="rId5" Type="http://schemas.openxmlformats.org/officeDocument/2006/relationships/hyperlink" Target="http://chaplain.house.gov/" TargetMode="External"/><Relationship Id="rId4" Type="http://schemas.openxmlformats.org/officeDocument/2006/relationships/hyperlink" Target="http://en.wikipedia.org/wiki/Parliamentarian_of_the_United_States_House_of_Representativ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hyperlink" Target="http://en.wikipedia.org/wiki/Impeachment_in_the_United_States" TargetMode="Externa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3" Type="http://schemas.openxmlformats.org/officeDocument/2006/relationships/hyperlink" Target="http://senate.gov/"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3:_Senate" TargetMode="External"/><Relationship Id="rId2" Type="http://schemas.openxmlformats.org/officeDocument/2006/relationships/hyperlink" Target="http://caselaw.lp.findlaw.com/data/constitution/article01/11.html#1" TargetMode="Externa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hyperlink" Target="http://en.wikipedia.org/wiki/Seventeenth_Amendment_to_the_United_States_Constitution" TargetMode="External"/><Relationship Id="rId2" Type="http://schemas.openxmlformats.org/officeDocument/2006/relationships/hyperlink" Target="http://caselaw.lp.findlaw.com/data/constitution/amendment17/"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hyperlink" Target="http://senate.gov/general/contact_information/senators_cfm.cfm" TargetMode="Externa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Congressional_staff" TargetMode="External"/><Relationship Id="rId2" Type="http://schemas.openxmlformats.org/officeDocument/2006/relationships/hyperlink" Target="http://usgovinfo.about.com/od/uscongress/a/congresspay.htm" TargetMode="Externa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3" Type="http://schemas.openxmlformats.org/officeDocument/2006/relationships/hyperlink" Target="http://en.wikipedia.org/wiki/Congressional_Research_Service" TargetMode="External"/><Relationship Id="rId2" Type="http://schemas.openxmlformats.org/officeDocument/2006/relationships/hyperlink" Target="http://en.wikipedia.org/wiki/Congressional_Budget_Office" TargetMode="External"/><Relationship Id="rId1" Type="http://schemas.openxmlformats.org/officeDocument/2006/relationships/slideLayout" Target="../slideLayouts/slideLayout6.xml"/><Relationship Id="rId4" Type="http://schemas.openxmlformats.org/officeDocument/2006/relationships/hyperlink" Target="http://en.wikipedia.org/wiki/Government_Accountability_Office" TargetMode="Externa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3" Type="http://schemas.openxmlformats.org/officeDocument/2006/relationships/hyperlink" Target="http://en.wikipedia.org/wiki/Impeachment_of_Andrew_Johnson" TargetMode="External"/><Relationship Id="rId2" Type="http://schemas.openxmlformats.org/officeDocument/2006/relationships/hyperlink" Target="http://en.wikipedia.org/wiki/Samuel_Chase" TargetMode="External"/><Relationship Id="rId1" Type="http://schemas.openxmlformats.org/officeDocument/2006/relationships/slideLayout" Target="../slideLayouts/slideLayout6.xml"/><Relationship Id="rId4" Type="http://schemas.openxmlformats.org/officeDocument/2006/relationships/hyperlink" Target="http://en.wikipedia.org/wiki/Impeachment_of_Bill_Clinton" TargetMode="External"/></Relationships>
</file>

<file path=ppt/slides/_rels/slide134.xml.rels><?xml version="1.0" encoding="UTF-8" standalone="yes"?>
<Relationships xmlns="http://schemas.openxmlformats.org/package/2006/relationships"><Relationship Id="rId3" Type="http://schemas.openxmlformats.org/officeDocument/2006/relationships/hyperlink" Target="http://en.wikipedia.org/wiki/Thomas_Porteous" TargetMode="External"/><Relationship Id="rId2" Type="http://schemas.openxmlformats.org/officeDocument/2006/relationships/hyperlink" Target="http://en.wikipedia.org/wiki/Samuel_B._Kent" TargetMode="Externa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4:_Congressional_elections" TargetMode="External"/><Relationship Id="rId2" Type="http://schemas.openxmlformats.org/officeDocument/2006/relationships/hyperlink" Target="http://caselaw.lp.findlaw.com/data/constitution/article01/18.html#1" TargetMode="Externa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hyperlink" Target="http://en.wikipedia.org/wiki/Election_Day_(United_States)"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3" Type="http://schemas.openxmlformats.org/officeDocument/2006/relationships/hyperlink" Target="http://www.sos.state.tx.us/index.html" TargetMode="External"/><Relationship Id="rId2" Type="http://schemas.openxmlformats.org/officeDocument/2006/relationships/hyperlink" Target="http://www.sos.state.tx.us/elections/" TargetMode="Externa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hyperlink" Target="http://codes.lp.findlaw.com/txstatutes/EL" TargetMode="Externa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hyperlink" Target="http://en.wikipedia.org/wiki/Personal_Rule" TargetMode="Externa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5:_Procedure" TargetMode="External"/><Relationship Id="rId2" Type="http://schemas.openxmlformats.org/officeDocument/2006/relationships/hyperlink" Target="http://caselaw.lp.findlaw.com/data/constitution/article01/20.html#1" TargetMode="Externa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2" Type="http://schemas.openxmlformats.org/officeDocument/2006/relationships/hyperlink" Target="http://en.wikipedia.org/wiki/Rod_Blagojevich_corruption_charges#Roland_Burris_appointment" TargetMode="Externa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hyperlink" Target="http://en.wikipedia.org/wiki/Quorum" TargetMode="Externa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laits.utexas.edu/txp_media/html/leg/0205.html" TargetMode="External"/><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hyperlink" Target="http://en.wikipedia.org/wiki/Jefferson's_Manual" TargetMode="Externa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3" Type="http://schemas.openxmlformats.org/officeDocument/2006/relationships/hyperlink" Target="http://www.rules.house.gov/Archives/jcoc2h.htm" TargetMode="External"/><Relationship Id="rId2" Type="http://schemas.openxmlformats.org/officeDocument/2006/relationships/hyperlink" Target="http://en.wikipedia.org/wiki/Legislative_Reorganization_Act_of_1970" TargetMode="Externa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3" Type="http://schemas.openxmlformats.org/officeDocument/2006/relationships/hyperlink" Target="http://en.wikipedia.org/wiki/Standing_Rules_of_the_United_States_Senate" TargetMode="External"/><Relationship Id="rId2" Type="http://schemas.openxmlformats.org/officeDocument/2006/relationships/hyperlink" Target="http://en.wikipedia.org/wiki/Standing_Rules_of_the_United_States_House_of_Representatives" TargetMode="Externa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hyperlink" Target="http://en.wikipedia.org/wiki/Expulsion_from_the_United_States_Congress" TargetMode="Externa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3" Type="http://schemas.openxmlformats.org/officeDocument/2006/relationships/hyperlink" Target="http://memory.loc.gov/ammem/amlaw/lwss.html" TargetMode="External"/><Relationship Id="rId2" Type="http://schemas.openxmlformats.org/officeDocument/2006/relationships/hyperlink" Target="http://memory.loc.gov/ammem/amlaw/lawhome.html" TargetMode="External"/><Relationship Id="rId1" Type="http://schemas.openxmlformats.org/officeDocument/2006/relationships/slideLayout" Target="../slideLayouts/slideLayout6.xml"/><Relationship Id="rId5" Type="http://schemas.openxmlformats.org/officeDocument/2006/relationships/hyperlink" Target="http://thomas.loc.gov/home/LegislativeData.php?&amp;n=Record&amp;c=112" TargetMode="External"/><Relationship Id="rId4" Type="http://schemas.openxmlformats.org/officeDocument/2006/relationships/hyperlink" Target="http://www.gpoaccess.gov/crecord/index.html" TargetMode="External"/></Relationships>
</file>

<file path=ppt/slides/_rels/slide156.xml.rels><?xml version="1.0" encoding="UTF-8" standalone="yes"?>
<Relationships xmlns="http://schemas.openxmlformats.org/package/2006/relationships"><Relationship Id="rId2" Type="http://schemas.openxmlformats.org/officeDocument/2006/relationships/hyperlink" Target="http://clerk.house.gov/art_history/house_history/index.html" TargetMode="External"/><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6:_Compensation.2C_privileges.2C_and_restrictions_on_holding_civil_office" TargetMode="External"/><Relationship Id="rId2" Type="http://schemas.openxmlformats.org/officeDocument/2006/relationships/hyperlink" Target="http://caselaw.lp.findlaw.com/data/constitution/article01/21.html#1" TargetMode="External"/><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3" Type="http://schemas.openxmlformats.org/officeDocument/2006/relationships/hyperlink" Target="http://en.wikipedia.org/wiki/Congressional_staff" TargetMode="External"/><Relationship Id="rId2" Type="http://schemas.openxmlformats.org/officeDocument/2006/relationships/hyperlink" Target="http://usgovinfo.about.com/od/uscongress/a/congresspay.htm" TargetMode="External"/><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2" Type="http://schemas.openxmlformats.org/officeDocument/2006/relationships/hyperlink" Target="http://en.wikipedia.org/wiki/Five_members#Five_members" TargetMode="External"/><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7:_Bills" TargetMode="External"/><Relationship Id="rId2" Type="http://schemas.openxmlformats.org/officeDocument/2006/relationships/hyperlink" Target="http://caselaw.lp.findlaw.com/data/constitution/article01/23.html#1" TargetMode="External"/><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3" Type="http://schemas.openxmlformats.org/officeDocument/2006/relationships/hyperlink" Target="http://www.mikewirthart.com/wp-content/uploads/2010/05/howlawsmadeWIRTH2.jpg" TargetMode="External"/><Relationship Id="rId2" Type="http://schemas.openxmlformats.org/officeDocument/2006/relationships/hyperlink" Target="http://thomas.loc.gov/home/lawsmade.toc.html" TargetMode="External"/><Relationship Id="rId1" Type="http://schemas.openxmlformats.org/officeDocument/2006/relationships/slideLayout" Target="../slideLayouts/slideLayout6.xml"/><Relationship Id="rId4" Type="http://schemas.openxmlformats.org/officeDocument/2006/relationships/hyperlink" Target="http://www.house.gov/content/learn/legislative_process/" TargetMode="Externa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3" Type="http://schemas.openxmlformats.org/officeDocument/2006/relationships/hyperlink" Target="http://en.wikipedia.org/wiki/Veto_override" TargetMode="External"/><Relationship Id="rId2" Type="http://schemas.openxmlformats.org/officeDocument/2006/relationships/hyperlink" Target="http://en.wikipedia.org/wiki/Veto#United_States" TargetMode="External"/><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2" Type="http://schemas.openxmlformats.org/officeDocument/2006/relationships/hyperlink" Target="http://en.wikipedia.org/wiki/List_of_United_States_presidential_vetoes" TargetMode="External"/><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2" Type="http://schemas.openxmlformats.org/officeDocument/2006/relationships/hyperlink" Target="http://en.wikipedia.org/wiki/Pocket_veto" TargetMode="External"/><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2" Type="http://schemas.openxmlformats.org/officeDocument/2006/relationships/hyperlink" Target="http://en.wikipedia.org/wiki/Presidential_Signing_Statement" TargetMode="External"/><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Articles_of_Confederation"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en.wikipedia.org/wiki/Congress_of_the_Confederation" TargetMode="Externa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8:_Powers_of_Congress" TargetMode="External"/><Relationship Id="rId2" Type="http://schemas.openxmlformats.org/officeDocument/2006/relationships/hyperlink" Target="http://caselaw.lp.findlaw.com/data/constitution/article01/26.html#1" TargetMode="External"/><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3" Type="http://schemas.openxmlformats.org/officeDocument/2006/relationships/hyperlink" Target="http://en.wikipedia.org/wiki/Commerce_Clause" TargetMode="External"/><Relationship Id="rId2" Type="http://schemas.openxmlformats.org/officeDocument/2006/relationships/hyperlink" Target="http://en.wikipedia.org/wiki/Taxing_and_Spending_Clause" TargetMode="External"/><Relationship Id="rId1" Type="http://schemas.openxmlformats.org/officeDocument/2006/relationships/slideLayout" Target="../slideLayouts/slideLayout6.xml"/><Relationship Id="rId4" Type="http://schemas.openxmlformats.org/officeDocument/2006/relationships/hyperlink" Target="http://en.wikipedia.org/wiki/Necessary_and_Proper_Clause" TargetMode="Externa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9:_Limits_on_Congress" TargetMode="External"/><Relationship Id="rId2" Type="http://schemas.openxmlformats.org/officeDocument/2006/relationships/hyperlink" Target="http://caselaw.lp.findlaw.com/data/constitution/article01/45.html#1" TargetMode="External"/><Relationship Id="rId1" Type="http://schemas.openxmlformats.org/officeDocument/2006/relationships/slideLayout" Target="../slideLayouts/slideLayout6.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0.xml.rels><?xml version="1.0" encoding="UTF-8" standalone="yes"?>
<Relationships xmlns="http://schemas.openxmlformats.org/package/2006/relationships"><Relationship Id="rId3" Type="http://schemas.openxmlformats.org/officeDocument/2006/relationships/hyperlink" Target="http://caselaw.lp.findlaw.com/data/constitution/article01/53.html#1" TargetMode="External"/><Relationship Id="rId2" Type="http://schemas.openxmlformats.org/officeDocument/2006/relationships/hyperlink" Target="http://en.wikipedia.org/wiki/Article_One_of_the_United_States_Constitution#Section_10:_Limits_on_the_States" TargetMode="External"/><Relationship Id="rId1" Type="http://schemas.openxmlformats.org/officeDocument/2006/relationships/slideLayout" Target="../slideLayouts/slideLayout6.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www.usconstitution.net/plan_brit.html"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www.usconstitution.net/plan_va.html"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www.usconstitution.net/plan_nj.html"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en.wikipedia.org/wiki/United_States_Congress" TargetMode="External"/><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hyperlink" Target="http://en.wikipedia.org/wiki/Article_One_of_the_United_States_Constitution"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1:_Legislative_power_vested_in_Congress" TargetMode="External"/><Relationship Id="rId2" Type="http://schemas.openxmlformats.org/officeDocument/2006/relationships/hyperlink" Target="http://caselaw.lp.findlaw.com/data/constitution/article01/01.html#1"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hyperlink" Target="http://en.wikipedia.org/wiki/Vesting_clauses"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caselaw.lp.findlaw.com/data/constitution/article01/"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en.wikipedia.org/wiki/Article_One_of_the_United_States_Constitution"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Article_One_of_the_United_States_Constitution#Section_2:_House_of_Representatives" TargetMode="External"/><Relationship Id="rId2" Type="http://schemas.openxmlformats.org/officeDocument/2006/relationships/hyperlink" Target="http://caselaw.lp.findlaw.com/data/constitution/article01/06.html#1"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en.wikipedia.org/wiki/Incumbency_advantage" TargetMode="External"/><Relationship Id="rId2" Type="http://schemas.openxmlformats.org/officeDocument/2006/relationships/hyperlink" Target="http://en.wikipedia.org/wiki/Incumbents"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hyperlink" Target="http://en.wikipedia.org/wiki/Gerrymandering"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hyperlink" Target="http://en.wikipedia.org/wiki/Term_limits_in_the_United_States" TargetMode="Externa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en.wikipedia.org/wiki/List_of_current_members_of_the_United_States_House_of_Representatives_by_seniority" TargetMode="External"/><Relationship Id="rId2" Type="http://schemas.openxmlformats.org/officeDocument/2006/relationships/hyperlink" Target="http://en.wikipedia.org/wiki/Seniority_in_the_United_States_Senate" TargetMode="Externa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hyperlink" Target="http://en.wikipedia.org/wiki/Linda_McMahon" TargetMode="External"/><Relationship Id="rId2" Type="http://schemas.openxmlformats.org/officeDocument/2006/relationships/hyperlink" Target="http://en.wikipedia.org/wiki/United_States_Senate_election_in_Connecticut,_2010" TargetMode="Externa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hyperlink" Target="http://en.wikipedia.org/wiki/Michelle_Bachman" TargetMode="External"/><Relationship Id="rId2" Type="http://schemas.openxmlformats.org/officeDocument/2006/relationships/hyperlink" Target="http://en.wikipedia.org/wiki/Minnesota's_6th_congressional_district" TargetMode="Externa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hyperlink" Target="http://www.opensecrets.org/bigpicture/stats.php?cycle=2008&amp;Display=A&amp;Type=A" TargetMode="Externa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hyperlink" Target="http://en.wikipedia.org/wiki/Constituency" TargetMode="Externa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statutes.legis.state.tx.us/Docs/CN/htm/CN.3.htm"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www.tshaonline.org/handbook/online/articles/TT/mkt2.html"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hyperlink" Target="http://en.wikipedia.org/wiki/Texas's_At-large_congressional_district" TargetMode="External"/><Relationship Id="rId2" Type="http://schemas.openxmlformats.org/officeDocument/2006/relationships/hyperlink" Target="http://en.wikipedia.org/wiki/Category:At-large_United_States_congressional_districts" TargetMode="Externa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hyperlink" Target="http://en.wikipedia.org/wiki/Baker_v._Carr"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hyperlink" Target="http://en.wikipedia.org/wiki/Redistricting" TargetMode="Externa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upload.wikimedia.org/wikipedia/commons/e/e0/TX14_109.gif" TargetMode="Externa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hyperlink" Target="http://www.tlc.state.tx.us/redist/process_summary.html" TargetMode="External"/><Relationship Id="rId2" Type="http://schemas.openxmlformats.org/officeDocument/2006/relationships/hyperlink" Target="http://www.tlc.state.tx.us/redist/redist.html" TargetMode="Externa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hyperlink" Target="http://en.wikipedia.org/wiki/Gerrymandering" TargetMode="Externa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hyperlink" Target="http://www.masshist.org/objects/2008september.cfm" TargetMode="Externa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hyperlink" Target="http://www.ohioverticals.com/blogs/akron_law_cafe/2010/06/political-gerrymandering-part-3-the-iowa-plan/" TargetMode="External"/><Relationship Id="rId2" Type="http://schemas.openxmlformats.org/officeDocument/2006/relationships/hyperlink" Target="http://www.legis.state.ia.us/Central/LSB/Guides/redist.htm"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2010.census.gov/2010census/" TargetMode="External"/><Relationship Id="rId2" Type="http://schemas.openxmlformats.org/officeDocument/2006/relationships/hyperlink" Target="http://www.census.gov/" TargetMode="Externa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hyperlink" Target="http://www.census.gov/population/apportionment/about/computing.html"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hyperlink" Target="http://2010.census.gov/2010census/data/apportionment-data-text.php" TargetMode="Externa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hyperlink" Target="http://2010.census.gov/2010census/about/interactive-form.php" TargetMode="Externa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hyperlink" Target="http://en.wikipedia.org/wiki/United_States_congressional_apportionment" TargetMode="Externa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a:t>
            </a:r>
            <a:r>
              <a:rPr lang="en-US" dirty="0" smtClean="0"/>
              <a:t>United States Congress </a:t>
            </a:r>
            <a:r>
              <a:rPr lang="en-US" dirty="0" smtClean="0"/>
              <a:t>– </a:t>
            </a:r>
          </a:p>
          <a:p>
            <a:pPr eaLnBrk="1" fontAlgn="auto" hangingPunct="1">
              <a:spcAft>
                <a:spcPts val="0"/>
              </a:spcAft>
              <a:buFont typeface="Arial" pitchFamily="34" charset="0"/>
              <a:buNone/>
              <a:defRPr/>
            </a:pPr>
            <a:r>
              <a:rPr lang="en-US" dirty="0" smtClean="0"/>
              <a:t>Constitutional Design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5973762"/>
          </a:xfrm>
        </p:spPr>
        <p:txBody>
          <a:bodyPr/>
          <a:lstStyle/>
          <a:p>
            <a:r>
              <a:rPr lang="en-US" dirty="0" smtClean="0"/>
              <a:t>The key difference is that the national legislature is designed to be a more powerful legislature than Texas</a:t>
            </a:r>
            <a:r>
              <a:rPr lang="en-US" dirty="0" smtClean="0"/>
              <a:t>’. </a:t>
            </a:r>
            <a:r>
              <a:rPr lang="en-US" dirty="0" smtClean="0"/>
              <a:t/>
            </a:r>
            <a:br>
              <a:rPr lang="en-US" dirty="0" smtClean="0"/>
            </a:br>
            <a:r>
              <a:rPr lang="en-US" dirty="0" smtClean="0"/>
              <a:t/>
            </a:r>
            <a:br>
              <a:rPr lang="en-US" dirty="0" smtClean="0"/>
            </a:br>
            <a:r>
              <a:rPr lang="en-US" dirty="0" smtClean="0"/>
              <a:t>This explains the </a:t>
            </a:r>
            <a:br>
              <a:rPr lang="en-US" dirty="0" smtClean="0"/>
            </a:br>
            <a:r>
              <a:rPr lang="en-US" dirty="0" smtClean="0"/>
              <a:t>discrepancy in length</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If it was too large, it would be chaotic. </a:t>
            </a:r>
            <a:br>
              <a:rPr lang="en-US" dirty="0" smtClean="0"/>
            </a:br>
            <a:r>
              <a:rPr lang="en-US" dirty="0" smtClean="0"/>
              <a:t/>
            </a:r>
            <a:br>
              <a:rPr lang="en-US" dirty="0" smtClean="0"/>
            </a:br>
            <a:r>
              <a:rPr lang="en-US" dirty="0" smtClean="0"/>
              <a:t>If it was too small it could be easily bribed, or turn into a small cabal.</a:t>
            </a:r>
            <a:endParaRPr 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Section Two: The House of </a:t>
            </a:r>
            <a:r>
              <a:rPr lang="en-US" i="1" dirty="0" smtClean="0"/>
              <a:t>Representatives, </a:t>
            </a:r>
            <a:r>
              <a:rPr lang="en-US" i="1" dirty="0"/>
              <a:t>continued</a:t>
            </a:r>
            <a:r>
              <a:rPr lang="en-US" dirty="0" smtClean="0"/>
              <a:t/>
            </a:r>
            <a:br>
              <a:rPr lang="en-US" dirty="0" smtClean="0"/>
            </a:br>
            <a:endParaRPr lang="en-US" dirty="0" smtClean="0"/>
          </a:p>
        </p:txBody>
      </p:sp>
      <p:sp>
        <p:nvSpPr>
          <p:cNvPr id="43011"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dirty="0" smtClean="0"/>
              <a:t>When vacancies happen in the Representation from </a:t>
            </a:r>
          </a:p>
          <a:p>
            <a:pPr eaLnBrk="1" hangingPunct="1">
              <a:buFont typeface="Arial" charset="0"/>
              <a:buNone/>
            </a:pPr>
            <a:r>
              <a:rPr lang="en-US" sz="2800" dirty="0" smtClean="0"/>
              <a:t>any State, the Executive Authority thereof shall issue</a:t>
            </a:r>
          </a:p>
          <a:p>
            <a:pPr eaLnBrk="1" hangingPunct="1">
              <a:buFont typeface="Arial" charset="0"/>
              <a:buNone/>
            </a:pPr>
            <a:r>
              <a:rPr lang="en-US" sz="2800" dirty="0" smtClean="0"/>
              <a:t> Writs of Election to fill such Vacancies. </a:t>
            </a:r>
          </a:p>
          <a:p>
            <a:pPr eaLnBrk="1" hangingPunct="1">
              <a:buFont typeface="Arial" charset="0"/>
              <a:buNone/>
            </a:pPr>
            <a:endParaRPr lang="en-US" sz="2800" dirty="0" smtClean="0"/>
          </a:p>
          <a:p>
            <a:pPr eaLnBrk="1" hangingPunct="1">
              <a:buFont typeface="Arial" charset="0"/>
              <a:buNone/>
            </a:pPr>
            <a:r>
              <a:rPr lang="en-US" sz="2800" dirty="0" smtClean="0"/>
              <a:t>The House of Representatives shall </a:t>
            </a:r>
            <a:r>
              <a:rPr lang="en-US" sz="2800" dirty="0" err="1" smtClean="0"/>
              <a:t>chuse</a:t>
            </a:r>
            <a:r>
              <a:rPr lang="en-US" sz="2800" dirty="0" smtClean="0"/>
              <a:t> their Speaker</a:t>
            </a:r>
          </a:p>
          <a:p>
            <a:pPr eaLnBrk="1" hangingPunct="1">
              <a:buFont typeface="Arial" charset="0"/>
              <a:buNone/>
            </a:pPr>
            <a:r>
              <a:rPr lang="en-US" sz="2800" dirty="0" smtClean="0"/>
              <a:t> and other Officers; and shall have the sole Power of</a:t>
            </a:r>
          </a:p>
          <a:p>
            <a:pPr eaLnBrk="1" hangingPunct="1">
              <a:buFont typeface="Arial" charset="0"/>
              <a:buNone/>
            </a:pPr>
            <a:r>
              <a:rPr lang="en-US" sz="2800" dirty="0" smtClean="0"/>
              <a:t> Impeachment. </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governors of each state have the power to set elections to replace members when they vacate the office for any reason.</a:t>
            </a:r>
            <a:endParaRPr lang="en-U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Notice that </a:t>
            </a:r>
            <a:r>
              <a:rPr lang="en-US" dirty="0" smtClean="0">
                <a:hlinkClick r:id="rId2"/>
              </a:rPr>
              <a:t>the Speaker </a:t>
            </a:r>
            <a:r>
              <a:rPr lang="en-US" dirty="0" smtClean="0"/>
              <a:t>is the only office mentioned in the document.</a:t>
            </a:r>
            <a:br>
              <a:rPr lang="en-US" dirty="0" smtClean="0"/>
            </a:br>
            <a:r>
              <a:rPr lang="en-US" dirty="0" smtClean="0"/>
              <a:t/>
            </a:r>
            <a:br>
              <a:rPr lang="en-US" dirty="0" smtClean="0"/>
            </a:br>
            <a:r>
              <a:rPr lang="en-US" dirty="0" smtClean="0"/>
              <a:t>The Speaker is the presiding officer of the chamber, but nothing is stated about what the powers of the office.</a:t>
            </a:r>
            <a:endParaRPr lang="en-US"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was assumed that the office would be neutral, </a:t>
            </a:r>
            <a:r>
              <a:rPr lang="en-US" dirty="0" smtClean="0">
                <a:hlinkClick r:id="rId2"/>
              </a:rPr>
              <a:t>like the Speaker of the House of Commons</a:t>
            </a:r>
            <a:r>
              <a:rPr lang="en-US" dirty="0" smtClean="0"/>
              <a:t>, but with the development of political parties </a:t>
            </a:r>
            <a:r>
              <a:rPr lang="en-US" dirty="0" smtClean="0">
                <a:hlinkClick r:id="rId3"/>
              </a:rPr>
              <a:t>early Speakers </a:t>
            </a:r>
            <a:r>
              <a:rPr lang="en-US" dirty="0" smtClean="0"/>
              <a:t>began to use the office for political purposes.</a:t>
            </a:r>
            <a:endParaRPr lang="en-US"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Speaker is invariably the leader of the majority party in the House and plays a role is setting and implementing the party’s agenda.</a:t>
            </a:r>
            <a:endParaRPr lang="en-US"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As the institution has evolved, “other offices” refers primarily to committee and party offices.</a:t>
            </a:r>
            <a:br>
              <a:rPr lang="en-US" dirty="0" smtClean="0"/>
            </a:br>
            <a:r>
              <a:rPr lang="en-US" dirty="0" smtClean="0"/>
              <a:t/>
            </a:r>
            <a:br>
              <a:rPr lang="en-US" dirty="0" smtClean="0"/>
            </a:br>
            <a:r>
              <a:rPr lang="en-US" dirty="0" smtClean="0"/>
              <a:t>We will investigate these positions further in the next section, but here’s a preview. </a:t>
            </a:r>
            <a:endParaRPr 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Committees</a:t>
            </a:r>
            <a:br>
              <a:rPr lang="en-US" dirty="0" smtClean="0"/>
            </a:br>
            <a:r>
              <a:rPr lang="en-US" dirty="0" smtClean="0"/>
              <a:t/>
            </a:r>
            <a:br>
              <a:rPr lang="en-US" dirty="0" smtClean="0"/>
            </a:br>
            <a:r>
              <a:rPr lang="en-US" dirty="0" smtClean="0"/>
              <a:t>Committee Chairs</a:t>
            </a:r>
            <a:br>
              <a:rPr lang="en-US" dirty="0" smtClean="0"/>
            </a:br>
            <a:r>
              <a:rPr lang="en-US" dirty="0" smtClean="0"/>
              <a:t>Ranking Members</a:t>
            </a:r>
            <a:br>
              <a:rPr lang="en-US" dirty="0" smtClean="0"/>
            </a:br>
            <a:r>
              <a:rPr lang="en-US" dirty="0" smtClean="0"/>
              <a:t>Sub Committee Chairs</a:t>
            </a:r>
            <a:br>
              <a:rPr lang="en-US" dirty="0" smtClean="0"/>
            </a:br>
            <a:r>
              <a:rPr lang="en-US" dirty="0" smtClean="0"/>
              <a:t/>
            </a:r>
            <a:br>
              <a:rPr lang="en-US" dirty="0" smtClean="0"/>
            </a:br>
            <a:r>
              <a:rPr lang="en-US" sz="3200" dirty="0" smtClean="0">
                <a:hlinkClick r:id="rId2"/>
              </a:rPr>
              <a:t>Click here for list of committees from House.gov.</a:t>
            </a:r>
            <a:endParaRPr lang="en-US" sz="3200"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Political Parties</a:t>
            </a:r>
            <a:br>
              <a:rPr lang="en-US" dirty="0" smtClean="0"/>
            </a:br>
            <a:r>
              <a:rPr lang="en-US" dirty="0" smtClean="0"/>
              <a:t/>
            </a:r>
            <a:br>
              <a:rPr lang="en-US" dirty="0" smtClean="0"/>
            </a:br>
            <a:r>
              <a:rPr lang="en-US" dirty="0" smtClean="0"/>
              <a:t>Floor Leaders</a:t>
            </a:r>
            <a:br>
              <a:rPr lang="en-US" dirty="0" smtClean="0"/>
            </a:br>
            <a:r>
              <a:rPr lang="en-US" dirty="0" smtClean="0"/>
              <a:t>Whips</a:t>
            </a:r>
            <a:br>
              <a:rPr lang="en-US" dirty="0" smtClean="0"/>
            </a:br>
            <a:r>
              <a:rPr lang="en-US" dirty="0" smtClean="0"/>
              <a:t>Caucus Leaders</a:t>
            </a:r>
            <a:br>
              <a:rPr lang="en-US" dirty="0" smtClean="0"/>
            </a:br>
            <a:r>
              <a:rPr lang="en-US" dirty="0" smtClean="0"/>
              <a:t>Policy and Steering Chairs</a:t>
            </a:r>
            <a:br>
              <a:rPr lang="en-US" dirty="0" smtClean="0"/>
            </a:br>
            <a:r>
              <a:rPr lang="en-US" dirty="0" smtClean="0"/>
              <a:t>Re-election Chairs</a:t>
            </a:r>
            <a:br>
              <a:rPr lang="en-US" dirty="0" smtClean="0"/>
            </a:br>
            <a:r>
              <a:rPr lang="en-US" dirty="0" smtClean="0"/>
              <a:t/>
            </a:r>
            <a:br>
              <a:rPr lang="en-US" dirty="0" smtClean="0"/>
            </a:br>
            <a:r>
              <a:rPr lang="en-US" sz="3200" dirty="0" smtClean="0">
                <a:hlinkClick r:id="rId2"/>
              </a:rPr>
              <a:t>Click here for list from house.gov</a:t>
            </a:r>
            <a:endParaRPr lang="en-US" sz="3200"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Some positions have been created in Congress to run the place. </a:t>
            </a:r>
            <a:br>
              <a:rPr lang="en-US" dirty="0" smtClean="0"/>
            </a:br>
            <a:r>
              <a:rPr lang="en-US" dirty="0" smtClean="0"/>
              <a:t/>
            </a:r>
            <a:br>
              <a:rPr lang="en-US" dirty="0" smtClean="0"/>
            </a:br>
            <a:r>
              <a:rPr lang="en-US" dirty="0" smtClean="0">
                <a:hlinkClick r:id="rId2"/>
              </a:rPr>
              <a:t>Chief Administrative Officer</a:t>
            </a:r>
            <a:r>
              <a:rPr lang="en-US" dirty="0" smtClean="0"/>
              <a:t>.</a:t>
            </a:r>
            <a:br>
              <a:rPr lang="en-US" dirty="0" smtClean="0"/>
            </a:br>
            <a:r>
              <a:rPr lang="en-US" dirty="0" smtClean="0">
                <a:hlinkClick r:id="rId3"/>
              </a:rPr>
              <a:t>Clerk of the House</a:t>
            </a:r>
            <a:r>
              <a:rPr lang="en-US" dirty="0" smtClean="0"/>
              <a:t>.</a:t>
            </a:r>
            <a:br>
              <a:rPr lang="en-US" dirty="0" smtClean="0"/>
            </a:br>
            <a:r>
              <a:rPr lang="en-US" dirty="0" smtClean="0">
                <a:hlinkClick r:id="rId4"/>
              </a:rPr>
              <a:t>Parliamentarian of the House</a:t>
            </a:r>
            <a:r>
              <a:rPr lang="en-US" dirty="0" smtClean="0"/>
              <a:t>.</a:t>
            </a:r>
            <a:br>
              <a:rPr lang="en-US" dirty="0" smtClean="0"/>
            </a:br>
            <a:r>
              <a:rPr lang="en-US" dirty="0" smtClean="0">
                <a:hlinkClick r:id="rId5"/>
              </a:rPr>
              <a:t>Chaplain</a:t>
            </a:r>
            <a:r>
              <a:rPr lang="en-US" dirty="0" smtClean="0"/>
              <a:t>.</a:t>
            </a:r>
            <a:br>
              <a:rPr lang="en-US" dirty="0" smtClean="0"/>
            </a:br>
            <a:r>
              <a:rPr lang="en-US" dirty="0" smtClean="0"/>
              <a:t/>
            </a:r>
            <a:br>
              <a:rPr lang="en-US" dirty="0" smtClean="0"/>
            </a:br>
            <a:r>
              <a:rPr lang="en-US" dirty="0" smtClean="0">
                <a:hlinkClick r:id="rId6"/>
              </a:rPr>
              <a:t>Here’s a list from Wikipedia</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049962"/>
          </a:xfrm>
        </p:spPr>
        <p:txBody>
          <a:bodyPr/>
          <a:lstStyle/>
          <a:p>
            <a:r>
              <a:rPr lang="en-US" smtClean="0"/>
              <a:t>The length of Article 3 of the Texas Constitution establishes clear limitations on the power of the legislature. The brevity of the U.S. Constitution makes these powers subject to debate.</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House also has the power of </a:t>
            </a:r>
            <a:r>
              <a:rPr lang="en-US" dirty="0" smtClean="0">
                <a:hlinkClick r:id="rId2"/>
              </a:rPr>
              <a:t>impeachment</a:t>
            </a:r>
            <a:r>
              <a:rPr lang="en-US" dirty="0" smtClean="0"/>
              <a:t>, which refers to the process by which they can determine whether a trial ought to be held in the Senate to remove an executive or judicial official from power.</a:t>
            </a:r>
            <a:endParaRPr lang="en-US"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is similar to an indictment. Removal from office only occurs upon conviction in the Senate.</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This is a legislative check on both executive and judicial power.</a:t>
            </a:r>
            <a:endParaRPr lang="en-US"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Senate </a:t>
            </a:r>
            <a:r>
              <a:rPr lang="en-US" dirty="0" smtClean="0"/>
              <a:t/>
            </a:r>
            <a:br>
              <a:rPr lang="en-US" dirty="0" smtClean="0"/>
            </a:br>
            <a:endParaRPr lang="en-US" dirty="0" smtClean="0"/>
          </a:p>
        </p:txBody>
      </p:sp>
      <p:sp>
        <p:nvSpPr>
          <p:cNvPr id="44035"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dirty="0" smtClean="0">
                <a:hlinkClick r:id="rId3"/>
              </a:rPr>
              <a:t>The Senate of the United States </a:t>
            </a:r>
            <a:r>
              <a:rPr lang="en-US" sz="2800" dirty="0" smtClean="0"/>
              <a:t>shall be composed of </a:t>
            </a:r>
          </a:p>
          <a:p>
            <a:pPr eaLnBrk="1" hangingPunct="1">
              <a:buFont typeface="Arial" charset="0"/>
              <a:buNone/>
            </a:pPr>
            <a:r>
              <a:rPr lang="en-US" sz="2800" dirty="0" smtClean="0"/>
              <a:t>two Senators from each State, chosen by the</a:t>
            </a:r>
          </a:p>
          <a:p>
            <a:pPr eaLnBrk="1" hangingPunct="1">
              <a:buFont typeface="Arial" charset="0"/>
              <a:buNone/>
            </a:pPr>
            <a:r>
              <a:rPr lang="en-US" sz="2800" dirty="0" smtClean="0"/>
              <a:t> Legislature thereof, for six Years; and each Senator</a:t>
            </a:r>
          </a:p>
          <a:p>
            <a:pPr eaLnBrk="1" hangingPunct="1">
              <a:buFont typeface="Arial" charset="0"/>
              <a:buNone/>
            </a:pPr>
            <a:r>
              <a:rPr lang="en-US" sz="2800" dirty="0" smtClean="0"/>
              <a:t> shall have one Vote.</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Three</a:t>
            </a:r>
            <a:r>
              <a:rPr lang="en-US" dirty="0" smtClean="0"/>
              <a:t/>
            </a:r>
            <a:br>
              <a:rPr lang="en-US" dirty="0" smtClean="0"/>
            </a:br>
            <a:r>
              <a:rPr lang="en-US" dirty="0" smtClean="0"/>
              <a:t> Three Wikipedia</a:t>
            </a:r>
            <a:r>
              <a:rPr lang="en-US" dirty="0"/>
              <a:t>: </a:t>
            </a:r>
            <a:r>
              <a:rPr lang="en-US" dirty="0">
                <a:hlinkClick r:id="rId3"/>
              </a:rPr>
              <a:t>Article One, Section </a:t>
            </a:r>
            <a:r>
              <a:rPr lang="en-US" dirty="0" smtClean="0">
                <a:hlinkClick r:id="rId3"/>
              </a:rPr>
              <a:t>Three</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973762"/>
          </a:xfrm>
        </p:spPr>
        <p:txBody>
          <a:bodyPr/>
          <a:lstStyle/>
          <a:p>
            <a:r>
              <a:rPr lang="en-US" dirty="0" smtClean="0"/>
              <a:t>Senate elections happen less frequently than those in the House.</a:t>
            </a:r>
            <a:br>
              <a:rPr lang="en-US" dirty="0" smtClean="0"/>
            </a:br>
            <a:r>
              <a:rPr lang="en-US" dirty="0" smtClean="0"/>
              <a:t/>
            </a:r>
            <a:br>
              <a:rPr lang="en-US" dirty="0" smtClean="0"/>
            </a:br>
            <a:r>
              <a:rPr lang="en-US" dirty="0" smtClean="0"/>
              <a:t>As a consequence they are more competitive and more costly.</a:t>
            </a:r>
            <a:endParaRPr lang="en-US"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All aspects of the design of the Senate are intended to remove it from the direct influence of the electorate.</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Each state is represented equally. </a:t>
            </a:r>
            <a:br>
              <a:rPr lang="en-US" dirty="0" smtClean="0"/>
            </a:br>
            <a:r>
              <a:rPr lang="en-US" dirty="0" smtClean="0"/>
              <a:t/>
            </a:r>
            <a:br>
              <a:rPr lang="en-US" dirty="0" smtClean="0"/>
            </a:br>
            <a:r>
              <a:rPr lang="en-US" dirty="0" smtClean="0"/>
              <a:t>Senators have six year terms – the longest of any of the political branches.</a:t>
            </a:r>
            <a:endParaRPr lang="en-US"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State Legislatures originally selected Senators, which meant that they didn’t represent the people of the states, but the state’s themselves.</a:t>
            </a:r>
            <a:endParaRPr lang="en-US"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This was </a:t>
            </a:r>
            <a:r>
              <a:rPr lang="en-US" dirty="0" smtClean="0">
                <a:hlinkClick r:id="rId2"/>
              </a:rPr>
              <a:t>changed in</a:t>
            </a:r>
            <a:r>
              <a:rPr lang="en-US" dirty="0" smtClean="0"/>
              <a:t> the </a:t>
            </a:r>
            <a:r>
              <a:rPr lang="en-US" dirty="0" smtClean="0">
                <a:hlinkClick r:id="rId3"/>
              </a:rPr>
              <a:t>17</a:t>
            </a:r>
            <a:r>
              <a:rPr lang="en-US" baseline="30000" dirty="0" smtClean="0">
                <a:hlinkClick r:id="rId3"/>
              </a:rPr>
              <a:t>th</a:t>
            </a:r>
            <a:r>
              <a:rPr lang="en-US" dirty="0" smtClean="0">
                <a:hlinkClick r:id="rId3"/>
              </a:rPr>
              <a:t> Amendment</a:t>
            </a:r>
            <a:r>
              <a:rPr lang="en-US" dirty="0" smtClean="0"/>
              <a:t> to a direct election by the people.</a:t>
            </a:r>
            <a:br>
              <a:rPr lang="en-US" dirty="0" smtClean="0"/>
            </a:br>
            <a:r>
              <a:rPr lang="en-US" dirty="0" smtClean="0"/>
              <a:t/>
            </a:r>
            <a:br>
              <a:rPr lang="en-US" dirty="0" smtClean="0"/>
            </a:br>
            <a:r>
              <a:rPr lang="en-US" dirty="0" smtClean="0"/>
              <a:t>The Progressive Movement pushed for the change arguing that corporate interests in the states controlled the selection of Senators.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6049962"/>
          </a:xfrm>
        </p:spPr>
        <p:txBody>
          <a:bodyPr/>
          <a:lstStyle/>
          <a:p>
            <a:r>
              <a:rPr lang="en-US" smtClean="0"/>
              <a:t>Article One of the U.S. Constitution creates a professional legislature with fulltime legislators that do not hold other positions and that meets almost continually during each two year session.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a:t>
            </a:r>
            <a:r>
              <a:rPr lang="en-US" i="1" dirty="0" smtClean="0"/>
              <a:t>Senate, </a:t>
            </a:r>
            <a:r>
              <a:rPr lang="en-US" i="1" dirty="0"/>
              <a:t>continued </a:t>
            </a:r>
            <a:r>
              <a:rPr lang="en-US" dirty="0" smtClean="0"/>
              <a:t/>
            </a:r>
            <a:br>
              <a:rPr lang="en-US" dirty="0" smtClean="0"/>
            </a:br>
            <a:endParaRPr lang="en-US" dirty="0" smtClean="0"/>
          </a:p>
        </p:txBody>
      </p:sp>
      <p:sp>
        <p:nvSpPr>
          <p:cNvPr id="45059"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dirty="0" smtClean="0"/>
              <a:t>Immediately after they shall be assembled in </a:t>
            </a:r>
          </a:p>
          <a:p>
            <a:pPr eaLnBrk="1" hangingPunct="1">
              <a:buFont typeface="Arial" charset="0"/>
              <a:buNone/>
            </a:pPr>
            <a:r>
              <a:rPr lang="en-US" sz="2800" dirty="0" smtClean="0"/>
              <a:t>Consequence of the first Election, they shall be divided</a:t>
            </a:r>
          </a:p>
          <a:p>
            <a:pPr eaLnBrk="1" hangingPunct="1">
              <a:buFont typeface="Arial" charset="0"/>
              <a:buNone/>
            </a:pPr>
            <a:r>
              <a:rPr lang="en-US" sz="2800" dirty="0" smtClean="0"/>
              <a:t> as equally as may be into three Classes. The Seats of </a:t>
            </a:r>
          </a:p>
          <a:p>
            <a:pPr eaLnBrk="1" hangingPunct="1">
              <a:buFont typeface="Arial" charset="0"/>
              <a:buNone/>
            </a:pPr>
            <a:r>
              <a:rPr lang="en-US" sz="2800" dirty="0" smtClean="0"/>
              <a:t> the Senators of the first Class shall be vacated at the</a:t>
            </a:r>
          </a:p>
          <a:p>
            <a:pPr eaLnBrk="1" hangingPunct="1">
              <a:buFont typeface="Arial" charset="0"/>
              <a:buNone/>
            </a:pPr>
            <a:r>
              <a:rPr lang="en-US" sz="2800" dirty="0" smtClean="0"/>
              <a:t> Expiration of the second Year, of the second Class at</a:t>
            </a:r>
          </a:p>
          <a:p>
            <a:pPr eaLnBrk="1" hangingPunct="1">
              <a:buFont typeface="Arial" charset="0"/>
              <a:buNone/>
            </a:pPr>
            <a:r>
              <a:rPr lang="en-US" sz="2800" dirty="0" smtClean="0"/>
              <a:t> the Expiration of the fourth Year, and of the third Class</a:t>
            </a:r>
          </a:p>
          <a:p>
            <a:pPr eaLnBrk="1" hangingPunct="1">
              <a:buFont typeface="Arial" charset="0"/>
              <a:buNone/>
            </a:pPr>
            <a:r>
              <a:rPr lang="en-US" sz="2800" dirty="0" smtClean="0"/>
              <a:t> at the Expiration of the sixth Year, so that one third</a:t>
            </a:r>
          </a:p>
          <a:p>
            <a:pPr eaLnBrk="1" hangingPunct="1">
              <a:buFont typeface="Arial" charset="0"/>
              <a:buNone/>
            </a:pPr>
            <a:r>
              <a:rPr lang="en-US" sz="2800" dirty="0" smtClean="0"/>
              <a:t> may be chosen every second Year</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Senators serve overlapping terms. Note in the following list that </a:t>
            </a:r>
            <a:r>
              <a:rPr lang="en-US" dirty="0" smtClean="0">
                <a:hlinkClick r:id="rId2"/>
              </a:rPr>
              <a:t>each member is assigned to a class</a:t>
            </a:r>
            <a:r>
              <a:rPr lang="en-US" dirty="0" smtClean="0"/>
              <a:t>. </a:t>
            </a:r>
            <a:br>
              <a:rPr lang="en-US" dirty="0" smtClean="0"/>
            </a:br>
            <a:r>
              <a:rPr lang="en-US" dirty="0" smtClean="0"/>
              <a:t/>
            </a:r>
            <a:br>
              <a:rPr lang="en-US" dirty="0" smtClean="0"/>
            </a:br>
            <a:r>
              <a:rPr lang="en-US" dirty="0" smtClean="0"/>
              <a:t>A comfortable majority is immune from the preferences of the public every two years.</a:t>
            </a:r>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a:t>
            </a:r>
            <a:r>
              <a:rPr lang="en-US" i="1" dirty="0" smtClean="0"/>
              <a:t>Senate, </a:t>
            </a:r>
            <a:r>
              <a:rPr lang="en-US" i="1" dirty="0"/>
              <a:t>continued </a:t>
            </a:r>
            <a:r>
              <a:rPr lang="en-US" dirty="0" smtClean="0"/>
              <a:t/>
            </a:r>
            <a:br>
              <a:rPr lang="en-US" dirty="0" smtClean="0"/>
            </a:br>
            <a:endParaRPr lang="en-US" dirty="0" smtClean="0"/>
          </a:p>
        </p:txBody>
      </p:sp>
      <p:sp>
        <p:nvSpPr>
          <p:cNvPr id="46083"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dirty="0" smtClean="0"/>
              <a:t>. . . and if Vacancies happen by Resignation, or </a:t>
            </a:r>
          </a:p>
          <a:p>
            <a:pPr eaLnBrk="1" hangingPunct="1">
              <a:buFont typeface="Arial" charset="0"/>
              <a:buNone/>
            </a:pPr>
            <a:r>
              <a:rPr lang="en-US" sz="2800" dirty="0" smtClean="0"/>
              <a:t>otherwise, during the Recess of the Legislature of any</a:t>
            </a:r>
          </a:p>
          <a:p>
            <a:pPr eaLnBrk="1" hangingPunct="1">
              <a:buFont typeface="Arial" charset="0"/>
              <a:buNone/>
            </a:pPr>
            <a:r>
              <a:rPr lang="en-US" sz="2800" dirty="0" smtClean="0"/>
              <a:t> State, the Executive thereof may make temporary</a:t>
            </a:r>
          </a:p>
          <a:p>
            <a:pPr eaLnBrk="1" hangingPunct="1">
              <a:buFont typeface="Arial" charset="0"/>
              <a:buNone/>
            </a:pPr>
            <a:r>
              <a:rPr lang="en-US" sz="2800" dirty="0" smtClean="0"/>
              <a:t> Appointments until the next Meeting of the</a:t>
            </a:r>
          </a:p>
          <a:p>
            <a:pPr eaLnBrk="1" hangingPunct="1">
              <a:buFont typeface="Arial" charset="0"/>
              <a:buNone/>
            </a:pPr>
            <a:r>
              <a:rPr lang="en-US" sz="2800" dirty="0" smtClean="0"/>
              <a:t> Legislature, which shall then fill such Vacancies. </a:t>
            </a:r>
            <a:endParaRPr lang="en-US" sz="2800" dirty="0" smtClean="0">
              <a:solidFill>
                <a:srgbClr val="FF0000"/>
              </a:solidFill>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As opposed to the House, state governors have the power to replace Senators temporarily.</a:t>
            </a:r>
            <a:endParaRPr lang="en-U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a:t>
            </a:r>
            <a:r>
              <a:rPr lang="en-US" i="1" dirty="0" smtClean="0"/>
              <a:t>Senate, </a:t>
            </a:r>
            <a:r>
              <a:rPr lang="en-US" i="1" dirty="0"/>
              <a:t>continued </a:t>
            </a:r>
            <a:r>
              <a:rPr lang="en-US" dirty="0" smtClean="0"/>
              <a:t/>
            </a:r>
            <a:br>
              <a:rPr lang="en-US" dirty="0" smtClean="0"/>
            </a:br>
            <a:endParaRPr lang="en-US" dirty="0" smtClean="0"/>
          </a:p>
        </p:txBody>
      </p:sp>
      <p:sp>
        <p:nvSpPr>
          <p:cNvPr id="47107"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smtClean="0"/>
              <a:t>No Person shall be a Senator who shall not have </a:t>
            </a:r>
          </a:p>
          <a:p>
            <a:pPr eaLnBrk="1" hangingPunct="1">
              <a:buFont typeface="Arial" charset="0"/>
              <a:buNone/>
            </a:pPr>
            <a:r>
              <a:rPr lang="en-US" sz="2800" smtClean="0"/>
              <a:t>attained to the Age of thirty Years, and been nine Years</a:t>
            </a:r>
          </a:p>
          <a:p>
            <a:pPr eaLnBrk="1" hangingPunct="1">
              <a:buFont typeface="Arial" charset="0"/>
              <a:buNone/>
            </a:pPr>
            <a:r>
              <a:rPr lang="en-US" sz="2800" smtClean="0"/>
              <a:t> a Citizen of the United States, and who shall not, when</a:t>
            </a:r>
          </a:p>
          <a:p>
            <a:pPr eaLnBrk="1" hangingPunct="1">
              <a:buFont typeface="Arial" charset="0"/>
              <a:buNone/>
            </a:pPr>
            <a:r>
              <a:rPr lang="en-US" sz="2800" smtClean="0"/>
              <a:t> elected, be an Inhabitant of that State for which he</a:t>
            </a:r>
          </a:p>
          <a:p>
            <a:pPr eaLnBrk="1" hangingPunct="1">
              <a:buFont typeface="Arial" charset="0"/>
              <a:buNone/>
            </a:pPr>
            <a:r>
              <a:rPr lang="en-US" sz="2800" smtClean="0"/>
              <a:t> shall be chosen.</a:t>
            </a:r>
            <a:endParaRPr lang="en-US" sz="2800" smtClean="0">
              <a:solidFill>
                <a:srgbClr val="FF0000"/>
              </a:solidFill>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age and residency </a:t>
            </a:r>
            <a:r>
              <a:rPr lang="en-US" dirty="0" smtClean="0"/>
              <a:t>requirements </a:t>
            </a:r>
            <a:r>
              <a:rPr lang="en-US" dirty="0" smtClean="0"/>
              <a:t>of Senators are higher than the </a:t>
            </a:r>
            <a:r>
              <a:rPr lang="en-US" dirty="0" smtClean="0"/>
              <a:t>those of House representatives.</a:t>
            </a:r>
            <a:endParaRPr lang="en-US"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a:t>
            </a:r>
            <a:r>
              <a:rPr lang="en-US" i="1" dirty="0" smtClean="0"/>
              <a:t>Senate, </a:t>
            </a:r>
            <a:r>
              <a:rPr lang="en-US" i="1" dirty="0"/>
              <a:t>continued </a:t>
            </a:r>
            <a:r>
              <a:rPr lang="en-US" dirty="0" smtClean="0"/>
              <a:t/>
            </a:r>
            <a:br>
              <a:rPr lang="en-US" dirty="0" smtClean="0"/>
            </a:br>
            <a:endParaRPr lang="en-US" dirty="0" smtClean="0"/>
          </a:p>
        </p:txBody>
      </p:sp>
      <p:sp>
        <p:nvSpPr>
          <p:cNvPr id="48131"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smtClean="0"/>
              <a:t>The Vice President of the United States shall be</a:t>
            </a:r>
          </a:p>
          <a:p>
            <a:pPr eaLnBrk="1" hangingPunct="1">
              <a:buFont typeface="Arial" charset="0"/>
              <a:buNone/>
            </a:pPr>
            <a:r>
              <a:rPr lang="en-US" sz="2800" smtClean="0"/>
              <a:t> President of the Senate but shall have no Vote, unless</a:t>
            </a:r>
          </a:p>
          <a:p>
            <a:pPr eaLnBrk="1" hangingPunct="1">
              <a:buFont typeface="Arial" charset="0"/>
              <a:buNone/>
            </a:pPr>
            <a:r>
              <a:rPr lang="en-US" sz="2800" smtClean="0"/>
              <a:t> they be equally divided. </a:t>
            </a:r>
            <a:br>
              <a:rPr lang="en-US" sz="2800" smtClean="0"/>
            </a:br>
            <a:endParaRPr lang="en-US" sz="2800" smtClean="0"/>
          </a:p>
          <a:p>
            <a:pPr eaLnBrk="1" hangingPunct="1">
              <a:buFont typeface="Arial" charset="0"/>
              <a:buNone/>
            </a:pPr>
            <a:r>
              <a:rPr lang="en-US" sz="2800" smtClean="0"/>
              <a:t>The Senate shall chuse their other Officers, and also a</a:t>
            </a:r>
          </a:p>
          <a:p>
            <a:pPr eaLnBrk="1" hangingPunct="1">
              <a:buFont typeface="Arial" charset="0"/>
              <a:buNone/>
            </a:pPr>
            <a:r>
              <a:rPr lang="en-US" sz="2800" smtClean="0"/>
              <a:t> President pro tempore, in the Absence of the Vice</a:t>
            </a:r>
          </a:p>
          <a:p>
            <a:pPr eaLnBrk="1" hangingPunct="1">
              <a:buFont typeface="Arial" charset="0"/>
              <a:buNone/>
            </a:pPr>
            <a:r>
              <a:rPr lang="en-US" sz="2800" smtClean="0"/>
              <a:t> President, or when he shall exercise the Office of</a:t>
            </a:r>
          </a:p>
          <a:p>
            <a:pPr eaLnBrk="1" hangingPunct="1">
              <a:buFont typeface="Arial" charset="0"/>
              <a:buNone/>
            </a:pPr>
            <a:r>
              <a:rPr lang="en-US" sz="2800" smtClean="0"/>
              <a:t> President of the United States. </a:t>
            </a:r>
          </a:p>
          <a:p>
            <a:pPr eaLnBrk="1" hangingPunct="1">
              <a:buFont typeface="Arial" charset="0"/>
              <a:buNone/>
            </a:pPr>
            <a:endParaRPr lang="en-US" sz="2800" smtClean="0">
              <a:solidFill>
                <a:srgbClr val="FF0000"/>
              </a:solidFill>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Vice President is the presiding officer of the Senate, but has no real power.</a:t>
            </a:r>
            <a:endParaRPr lang="en-US"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As with the House, the Senate can create additional offices.</a:t>
            </a:r>
            <a:br>
              <a:rPr lang="en-US" dirty="0" smtClean="0"/>
            </a:br>
            <a:r>
              <a:rPr lang="en-US" dirty="0" smtClean="0"/>
              <a:t/>
            </a:r>
            <a:br>
              <a:rPr lang="en-US" dirty="0" smtClean="0"/>
            </a:br>
            <a:r>
              <a:rPr lang="en-US" dirty="0" smtClean="0"/>
              <a:t>These are similar to those established in the House.</a:t>
            </a:r>
            <a:endParaRPr lang="en-US"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Congress has also established a handful of agencies to assist members of Congress by giving them information about legislation and other policy issues.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smtClean="0"/>
              <a:t>Members of Congress receive a competitive salary (</a:t>
            </a:r>
            <a:r>
              <a:rPr lang="en-US" smtClean="0">
                <a:hlinkClick r:id="rId2"/>
              </a:rPr>
              <a:t>currently $174,000</a:t>
            </a:r>
            <a:r>
              <a:rPr lang="en-US" smtClean="0"/>
              <a:t>) and receive enough funding to have a sizeable </a:t>
            </a:r>
            <a:r>
              <a:rPr lang="en-US" smtClean="0">
                <a:hlinkClick r:id="rId3"/>
              </a:rPr>
              <a:t>staff in their DC offices</a:t>
            </a:r>
            <a:r>
              <a:rPr lang="en-US" smtClean="0"/>
              <a:t> and several districts offices as well.</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Congressional Budget Office</a:t>
            </a:r>
            <a:r>
              <a:rPr lang="en-US" dirty="0" smtClean="0"/>
              <a:t>.</a:t>
            </a:r>
            <a:br>
              <a:rPr lang="en-US" dirty="0" smtClean="0"/>
            </a:br>
            <a:r>
              <a:rPr lang="en-US" dirty="0" smtClean="0">
                <a:hlinkClick r:id="rId3"/>
              </a:rPr>
              <a:t>Congressional Research Service</a:t>
            </a:r>
            <a:r>
              <a:rPr lang="en-US" dirty="0" smtClean="0"/>
              <a:t>.</a:t>
            </a:r>
            <a:br>
              <a:rPr lang="en-US" dirty="0" smtClean="0"/>
            </a:br>
            <a:r>
              <a:rPr lang="en-US" dirty="0" smtClean="0">
                <a:hlinkClick r:id="rId4"/>
              </a:rPr>
              <a:t>Government Accountability Office</a:t>
            </a:r>
            <a:r>
              <a:rPr lang="en-US" dirty="0" smtClean="0"/>
              <a:t>.</a:t>
            </a:r>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a:t>
            </a:r>
            <a:r>
              <a:rPr lang="en-US" i="1" dirty="0" smtClean="0"/>
              <a:t>Senate, </a:t>
            </a:r>
            <a:r>
              <a:rPr lang="en-US" i="1" dirty="0"/>
              <a:t>continued </a:t>
            </a:r>
            <a:r>
              <a:rPr lang="en-US" dirty="0" smtClean="0"/>
              <a:t/>
            </a:r>
            <a:br>
              <a:rPr lang="en-US" dirty="0" smtClean="0"/>
            </a:br>
            <a:endParaRPr lang="en-US" dirty="0" smtClean="0"/>
          </a:p>
        </p:txBody>
      </p:sp>
      <p:sp>
        <p:nvSpPr>
          <p:cNvPr id="49155"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smtClean="0"/>
              <a:t>The Senate shall have the sole Power to try all</a:t>
            </a:r>
          </a:p>
          <a:p>
            <a:pPr eaLnBrk="1" hangingPunct="1">
              <a:buFont typeface="Arial" charset="0"/>
              <a:buNone/>
            </a:pPr>
            <a:r>
              <a:rPr lang="en-US" sz="2800" smtClean="0"/>
              <a:t>Impeachments. When sitting for that Purpose, they</a:t>
            </a:r>
          </a:p>
          <a:p>
            <a:pPr eaLnBrk="1" hangingPunct="1">
              <a:buFont typeface="Arial" charset="0"/>
              <a:buNone/>
            </a:pPr>
            <a:r>
              <a:rPr lang="en-US" sz="2800" smtClean="0"/>
              <a:t> shall be on Oath or Affirmation. When the President of</a:t>
            </a:r>
          </a:p>
          <a:p>
            <a:pPr eaLnBrk="1" hangingPunct="1">
              <a:buFont typeface="Arial" charset="0"/>
              <a:buNone/>
            </a:pPr>
            <a:r>
              <a:rPr lang="en-US" sz="2800" smtClean="0"/>
              <a:t> the United States is tried the Chief Justice shall</a:t>
            </a:r>
          </a:p>
          <a:p>
            <a:pPr eaLnBrk="1" hangingPunct="1">
              <a:buFont typeface="Arial" charset="0"/>
              <a:buNone/>
            </a:pPr>
            <a:r>
              <a:rPr lang="en-US" sz="2800" smtClean="0"/>
              <a:t> preside: And no Person shall be convicted without the</a:t>
            </a:r>
          </a:p>
          <a:p>
            <a:pPr eaLnBrk="1" hangingPunct="1">
              <a:buFont typeface="Arial" charset="0"/>
              <a:buNone/>
            </a:pPr>
            <a:r>
              <a:rPr lang="en-US" sz="2800" smtClean="0"/>
              <a:t> Concurrence of two thirds of the Members present. </a:t>
            </a:r>
            <a:r>
              <a:rPr lang="en-US" sz="2000" smtClean="0"/>
              <a:t/>
            </a:r>
            <a:br>
              <a:rPr lang="en-US" sz="2000" smtClean="0"/>
            </a:br>
            <a:endParaRPr lang="en-US" sz="2000" smtClean="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is the Senate’s responsibility to remove an executive or judicial official.</a:t>
            </a:r>
            <a:br>
              <a:rPr lang="en-US" dirty="0" smtClean="0"/>
            </a:br>
            <a:r>
              <a:rPr lang="en-US" dirty="0" smtClean="0"/>
              <a:t/>
            </a:r>
            <a:br>
              <a:rPr lang="en-US" dirty="0" smtClean="0"/>
            </a:br>
            <a:r>
              <a:rPr lang="en-US" dirty="0" smtClean="0"/>
              <a:t>The two thirds requirement is meant to ensure that these are not driven by political considerations. </a:t>
            </a: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Noted Impeachments</a:t>
            </a:r>
            <a:br>
              <a:rPr lang="en-US" dirty="0" smtClean="0"/>
            </a:br>
            <a:r>
              <a:rPr lang="en-US" dirty="0" smtClean="0"/>
              <a:t/>
            </a:r>
            <a:br>
              <a:rPr lang="en-US" dirty="0" smtClean="0"/>
            </a:br>
            <a:r>
              <a:rPr lang="en-US" dirty="0" smtClean="0">
                <a:hlinkClick r:id="rId2"/>
              </a:rPr>
              <a:t>Samuel Chase</a:t>
            </a:r>
            <a:r>
              <a:rPr lang="en-US" dirty="0" smtClean="0"/>
              <a:t/>
            </a:r>
            <a:br>
              <a:rPr lang="en-US" dirty="0" smtClean="0"/>
            </a:br>
            <a:r>
              <a:rPr lang="en-US" dirty="0" smtClean="0">
                <a:hlinkClick r:id="rId3"/>
              </a:rPr>
              <a:t>Andrew Johnson</a:t>
            </a:r>
            <a:r>
              <a:rPr lang="en-US" dirty="0" smtClean="0"/>
              <a:t/>
            </a:r>
            <a:br>
              <a:rPr lang="en-US" dirty="0" smtClean="0"/>
            </a:br>
            <a:r>
              <a:rPr lang="en-US" dirty="0" smtClean="0">
                <a:hlinkClick r:id="rId4"/>
              </a:rPr>
              <a:t>Bill Clinton </a:t>
            </a:r>
            <a:r>
              <a:rPr lang="en-US" dirty="0" smtClean="0"/>
              <a:t/>
            </a:r>
            <a:br>
              <a:rPr lang="en-US" dirty="0" smtClean="0"/>
            </a:br>
            <a:r>
              <a:rPr lang="en-US" dirty="0" smtClean="0"/>
              <a:t/>
            </a:r>
            <a:br>
              <a:rPr lang="en-US" dirty="0" smtClean="0"/>
            </a:br>
            <a:r>
              <a:rPr lang="en-US" sz="3200" dirty="0" smtClean="0"/>
              <a:t>All failed</a:t>
            </a:r>
            <a:endParaRPr lang="en-US" sz="3200"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Two recent impeachments of Federal judges.</a:t>
            </a:r>
            <a:br>
              <a:rPr lang="en-US" dirty="0" smtClean="0"/>
            </a:br>
            <a:r>
              <a:rPr lang="en-US" dirty="0" smtClean="0"/>
              <a:t/>
            </a:r>
            <a:br>
              <a:rPr lang="en-US" dirty="0" smtClean="0"/>
            </a:br>
            <a:r>
              <a:rPr lang="en-US" dirty="0" smtClean="0">
                <a:hlinkClick r:id="rId2"/>
              </a:rPr>
              <a:t>Samuel Kent</a:t>
            </a:r>
            <a:r>
              <a:rPr lang="en-US" dirty="0" smtClean="0"/>
              <a:t/>
            </a:r>
            <a:br>
              <a:rPr lang="en-US" dirty="0" smtClean="0"/>
            </a:br>
            <a:r>
              <a:rPr lang="en-US" dirty="0" smtClean="0">
                <a:hlinkClick r:id="rId3"/>
              </a:rPr>
              <a:t>Thomas </a:t>
            </a:r>
            <a:r>
              <a:rPr lang="en-US" dirty="0" err="1" smtClean="0">
                <a:hlinkClick r:id="rId3"/>
              </a:rPr>
              <a:t>Porteous</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 Section Three: The </a:t>
            </a:r>
            <a:r>
              <a:rPr lang="en-US" i="1" dirty="0" smtClean="0"/>
              <a:t>Senate, </a:t>
            </a:r>
            <a:r>
              <a:rPr lang="en-US" i="1" dirty="0"/>
              <a:t>continued </a:t>
            </a:r>
            <a:r>
              <a:rPr lang="en-US" dirty="0" smtClean="0"/>
              <a:t/>
            </a:r>
            <a:br>
              <a:rPr lang="en-US" dirty="0" smtClean="0"/>
            </a:br>
            <a:endParaRPr lang="en-US" dirty="0" smtClean="0"/>
          </a:p>
        </p:txBody>
      </p:sp>
      <p:sp>
        <p:nvSpPr>
          <p:cNvPr id="50179" name="Content Placeholder 2"/>
          <p:cNvSpPr>
            <a:spLocks noGrp="1"/>
          </p:cNvSpPr>
          <p:nvPr>
            <p:ph idx="1"/>
          </p:nvPr>
        </p:nvSpPr>
        <p:spPr>
          <a:xfrm>
            <a:off x="457200" y="2057400"/>
            <a:ext cx="8229600" cy="4068763"/>
          </a:xfrm>
        </p:spPr>
        <p:txBody>
          <a:bodyPr/>
          <a:lstStyle/>
          <a:p>
            <a:pPr eaLnBrk="1" hangingPunct="1">
              <a:buFont typeface="Arial" charset="0"/>
              <a:buNone/>
            </a:pPr>
            <a:r>
              <a:rPr lang="en-US" sz="2800" smtClean="0"/>
              <a:t>Judgment in Cases of Impeachment shall not extend</a:t>
            </a:r>
          </a:p>
          <a:p>
            <a:pPr eaLnBrk="1" hangingPunct="1">
              <a:buFont typeface="Arial" charset="0"/>
              <a:buNone/>
            </a:pPr>
            <a:r>
              <a:rPr lang="en-US" sz="2800" smtClean="0"/>
              <a:t> further than to removal from Office, and</a:t>
            </a:r>
          </a:p>
          <a:p>
            <a:pPr eaLnBrk="1" hangingPunct="1">
              <a:buFont typeface="Arial" charset="0"/>
              <a:buNone/>
            </a:pPr>
            <a:r>
              <a:rPr lang="en-US" sz="2800" smtClean="0"/>
              <a:t> disqualification to hold and enjoy any Office of honor,</a:t>
            </a:r>
          </a:p>
          <a:p>
            <a:pPr eaLnBrk="1" hangingPunct="1">
              <a:buFont typeface="Arial" charset="0"/>
              <a:buNone/>
            </a:pPr>
            <a:r>
              <a:rPr lang="en-US" sz="2800" smtClean="0"/>
              <a:t> Trust or Profit under the United States: but the Party</a:t>
            </a:r>
          </a:p>
          <a:p>
            <a:pPr eaLnBrk="1" hangingPunct="1">
              <a:buFont typeface="Arial" charset="0"/>
              <a:buNone/>
            </a:pPr>
            <a:r>
              <a:rPr lang="en-US" sz="2800" smtClean="0"/>
              <a:t> convicted shall nevertheless be liable and subject to</a:t>
            </a:r>
          </a:p>
          <a:p>
            <a:pPr eaLnBrk="1" hangingPunct="1">
              <a:buFont typeface="Arial" charset="0"/>
              <a:buNone/>
            </a:pPr>
            <a:r>
              <a:rPr lang="en-US" sz="2800" smtClean="0"/>
              <a:t> Indictment, Trial, Judgment and Punishment, according</a:t>
            </a:r>
          </a:p>
          <a:p>
            <a:pPr eaLnBrk="1" hangingPunct="1">
              <a:buFont typeface="Arial" charset="0"/>
              <a:buNone/>
            </a:pPr>
            <a:r>
              <a:rPr lang="en-US" sz="2800" smtClean="0"/>
              <a:t> to Law. </a:t>
            </a:r>
          </a:p>
          <a:p>
            <a:pPr eaLnBrk="1" hangingPunct="1">
              <a:buFont typeface="Arial" charset="0"/>
              <a:buNone/>
            </a:pPr>
            <a:endParaRPr lang="en-US" sz="2800" smtClean="0">
              <a:solidFill>
                <a:srgbClr val="FF0000"/>
              </a:solidFill>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An impeachment conviction only removes one from office. It is not a criminal proceeding. But any impeached official can then be tried in a criminal or civil court.</a:t>
            </a:r>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i="1" smtClean="0"/>
              <a:t>Section Four: Congressional Elections and Yearly Meetings</a:t>
            </a:r>
            <a:endParaRPr lang="en-US" smtClean="0"/>
          </a:p>
        </p:txBody>
      </p:sp>
      <p:sp>
        <p:nvSpPr>
          <p:cNvPr id="52227" name="Content Placeholder 2"/>
          <p:cNvSpPr>
            <a:spLocks noGrp="1"/>
          </p:cNvSpPr>
          <p:nvPr>
            <p:ph idx="1"/>
          </p:nvPr>
        </p:nvSpPr>
        <p:spPr/>
        <p:txBody>
          <a:bodyPr/>
          <a:lstStyle/>
          <a:p>
            <a:pPr eaLnBrk="1" hangingPunct="1">
              <a:buFont typeface="Arial" charset="0"/>
              <a:buNone/>
            </a:pPr>
            <a:r>
              <a:rPr lang="en-US" sz="2400" dirty="0" smtClean="0"/>
              <a:t>The Times, Places and Manner of holding Elections for</a:t>
            </a:r>
          </a:p>
          <a:p>
            <a:pPr eaLnBrk="1" hangingPunct="1">
              <a:buFont typeface="Arial" charset="0"/>
              <a:buNone/>
            </a:pPr>
            <a:r>
              <a:rPr lang="en-US" sz="2400" dirty="0" smtClean="0"/>
              <a:t> Senators and Representatives, shall be prescribed in</a:t>
            </a:r>
          </a:p>
          <a:p>
            <a:pPr eaLnBrk="1" hangingPunct="1">
              <a:buFont typeface="Arial" charset="0"/>
              <a:buNone/>
            </a:pPr>
            <a:r>
              <a:rPr lang="en-US" sz="2400" dirty="0" smtClean="0"/>
              <a:t>each State by the Legislature thereof; but the Congress</a:t>
            </a:r>
          </a:p>
          <a:p>
            <a:pPr eaLnBrk="1" hangingPunct="1">
              <a:buFont typeface="Arial" charset="0"/>
              <a:buNone/>
            </a:pPr>
            <a:r>
              <a:rPr lang="en-US" sz="2400" dirty="0" smtClean="0"/>
              <a:t> may at any time by Law make or alter such</a:t>
            </a:r>
          </a:p>
          <a:p>
            <a:pPr eaLnBrk="1" hangingPunct="1">
              <a:buFont typeface="Arial" charset="0"/>
              <a:buNone/>
            </a:pPr>
            <a:r>
              <a:rPr lang="en-US" sz="2400" dirty="0" smtClean="0"/>
              <a:t> Regulations, except as to the Places of </a:t>
            </a:r>
            <a:r>
              <a:rPr lang="en-US" sz="2400" dirty="0" err="1" smtClean="0"/>
              <a:t>chusing</a:t>
            </a:r>
            <a:endParaRPr lang="en-US" sz="2400" dirty="0" smtClean="0"/>
          </a:p>
          <a:p>
            <a:pPr eaLnBrk="1" hangingPunct="1">
              <a:buFont typeface="Arial" charset="0"/>
              <a:buNone/>
            </a:pPr>
            <a:r>
              <a:rPr lang="en-US" sz="2400" dirty="0" smtClean="0"/>
              <a:t> Senators. </a:t>
            </a:r>
            <a:br>
              <a:rPr lang="en-US" sz="2400" dirty="0" smtClean="0"/>
            </a:br>
            <a:endParaRPr lang="en-US" sz="2400" dirty="0" smtClean="0"/>
          </a:p>
          <a:p>
            <a:pPr eaLnBrk="1" hangingPunct="1">
              <a:buFont typeface="Arial" charset="0"/>
              <a:buNone/>
            </a:pPr>
            <a:r>
              <a:rPr lang="en-US" sz="2400" dirty="0" smtClean="0"/>
              <a:t>The Congress shall assemble at least once in every Year, and such</a:t>
            </a:r>
          </a:p>
          <a:p>
            <a:pPr eaLnBrk="1" hangingPunct="1">
              <a:buFont typeface="Arial" charset="0"/>
              <a:buNone/>
            </a:pPr>
            <a:r>
              <a:rPr lang="en-US" sz="2400" dirty="0" smtClean="0"/>
              <a:t> Meeting shall be on the first Monday in December, unless they</a:t>
            </a:r>
          </a:p>
          <a:p>
            <a:pPr eaLnBrk="1" hangingPunct="1">
              <a:buFont typeface="Arial" charset="0"/>
              <a:buNone/>
            </a:pPr>
            <a:r>
              <a:rPr lang="en-US" sz="2400" dirty="0" smtClean="0"/>
              <a:t> shall by Law appoint a different Day. </a:t>
            </a:r>
          </a:p>
          <a:p>
            <a:pPr eaLnBrk="1" hangingPunct="1">
              <a:buFont typeface="Arial" charset="0"/>
              <a:buNone/>
            </a:pPr>
            <a:endParaRPr lang="en-US" dirty="0" smtClean="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Four</a:t>
            </a:r>
            <a:r>
              <a:rPr lang="en-US" dirty="0" smtClean="0"/>
              <a:t> </a:t>
            </a:r>
            <a:r>
              <a:rPr lang="en-US" dirty="0"/>
              <a:t>Wikipedia: </a:t>
            </a:r>
            <a:r>
              <a:rPr lang="en-US" dirty="0">
                <a:hlinkClick r:id="rId3"/>
              </a:rPr>
              <a:t>Article One, Section </a:t>
            </a:r>
            <a:r>
              <a:rPr lang="en-US" dirty="0" smtClean="0">
                <a:hlinkClick r:id="rId3"/>
              </a:rPr>
              <a:t>Four</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States have control over certain aspects of elections. </a:t>
            </a:r>
            <a:r>
              <a:rPr lang="en-US" dirty="0" smtClean="0">
                <a:hlinkClick r:id="rId2"/>
              </a:rPr>
              <a:t>The date of national elections </a:t>
            </a:r>
            <a:r>
              <a:rPr lang="en-US" dirty="0" smtClean="0"/>
              <a:t>was set in law as the Tuesday after the first Monday in November in 1845.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049962"/>
          </a:xfrm>
        </p:spPr>
        <p:txBody>
          <a:bodyPr/>
          <a:lstStyle/>
          <a:p>
            <a:r>
              <a:rPr lang="en-US" smtClean="0"/>
              <a:t>Article Three of the Texas Constitution creates an amateur legislature composed of members who serve only 140 days every two years and are expected to have another  profession.</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Texas, congressional elections are governed by the </a:t>
            </a:r>
            <a:r>
              <a:rPr lang="en-US" dirty="0" smtClean="0">
                <a:hlinkClick r:id="rId2"/>
              </a:rPr>
              <a:t>Elections Division</a:t>
            </a:r>
            <a:r>
              <a:rPr lang="en-US" dirty="0" smtClean="0"/>
              <a:t> of the </a:t>
            </a:r>
            <a:r>
              <a:rPr lang="en-US" dirty="0" smtClean="0">
                <a:hlinkClick r:id="rId3"/>
              </a:rPr>
              <a:t>Secretary of State’s Office</a:t>
            </a:r>
            <a:r>
              <a:rPr lang="en-US" dirty="0" smtClean="0"/>
              <a:t>.</a:t>
            </a:r>
            <a:endParaRPr lang="en-US"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For a fun read, follow this link to the </a:t>
            </a:r>
            <a:r>
              <a:rPr lang="en-US" dirty="0" smtClean="0">
                <a:hlinkClick r:id="rId2"/>
              </a:rPr>
              <a:t>Texas Election Code</a:t>
            </a:r>
            <a:r>
              <a:rPr lang="en-US" dirty="0" smtClean="0"/>
              <a:t>.</a:t>
            </a:r>
            <a:endParaRPr lang="en-US"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By fixing the date of elections in law, the ability to manipulate elections by opportunistically timing them is minimized.</a:t>
            </a:r>
            <a:endParaRPr lang="en-US"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requirement that Congress meet at least once a year prevents the executive from limiting the power of the legislature.</a:t>
            </a:r>
            <a:br>
              <a:rPr lang="en-US" dirty="0" smtClean="0"/>
            </a:br>
            <a:r>
              <a:rPr lang="en-US" dirty="0" smtClean="0"/>
              <a:t/>
            </a:r>
            <a:br>
              <a:rPr lang="en-US" dirty="0" smtClean="0"/>
            </a:br>
            <a:r>
              <a:rPr lang="en-US" dirty="0" smtClean="0"/>
              <a:t>Remember the </a:t>
            </a:r>
            <a:r>
              <a:rPr lang="en-US" dirty="0" smtClean="0">
                <a:hlinkClick r:id="rId2"/>
              </a:rPr>
              <a:t>eleven year’s tyranny</a:t>
            </a:r>
            <a:r>
              <a:rPr lang="en-US" dirty="0" smtClean="0"/>
              <a:t>?</a:t>
            </a: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1858962"/>
          </a:xfrm>
        </p:spPr>
        <p:txBody>
          <a:bodyPr/>
          <a:lstStyle/>
          <a:p>
            <a:pPr eaLnBrk="1" hangingPunct="1"/>
            <a:r>
              <a:rPr lang="en-US" i="1" smtClean="0"/>
              <a:t>Section Five: Qualification, Rules of Procedure, and Expulsion of Members</a:t>
            </a:r>
            <a:endParaRPr lang="en-US" smtClean="0"/>
          </a:p>
        </p:txBody>
      </p:sp>
      <p:sp>
        <p:nvSpPr>
          <p:cNvPr id="53251" name="Content Placeholder 2"/>
          <p:cNvSpPr>
            <a:spLocks noGrp="1"/>
          </p:cNvSpPr>
          <p:nvPr>
            <p:ph idx="1"/>
          </p:nvPr>
        </p:nvSpPr>
        <p:spPr>
          <a:xfrm>
            <a:off x="457200" y="2438400"/>
            <a:ext cx="8229600" cy="3687763"/>
          </a:xfrm>
        </p:spPr>
        <p:txBody>
          <a:bodyPr/>
          <a:lstStyle/>
          <a:p>
            <a:pPr eaLnBrk="1" hangingPunct="1"/>
            <a:r>
              <a:rPr lang="en-US" sz="2800" smtClean="0"/>
              <a:t>Each House shall be the Judge of the Elections, Returns and Qualifications of its own Members, and a Majority of each shall constitute a Quorum to do Business; but a smaller Number may adjourn from day to day, and may be authorized to compel the Attendance of absent Members, in such Manner, and under such Penalties as each House may provide. </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Five</a:t>
            </a:r>
            <a:r>
              <a:rPr lang="en-US" dirty="0" smtClean="0"/>
              <a:t> </a:t>
            </a:r>
            <a:r>
              <a:rPr lang="en-US" dirty="0"/>
              <a:t>Wikipedia: </a:t>
            </a:r>
            <a:r>
              <a:rPr lang="en-US" dirty="0">
                <a:hlinkClick r:id="rId3"/>
              </a:rPr>
              <a:t>Article One, Section </a:t>
            </a:r>
            <a:r>
              <a:rPr lang="en-US" dirty="0" smtClean="0">
                <a:hlinkClick r:id="rId3"/>
              </a:rPr>
              <a:t>Five</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Each chamber can rule on controversies associated with the elections of its members.</a:t>
            </a:r>
            <a:br>
              <a:rPr lang="en-US" dirty="0" smtClean="0"/>
            </a:br>
            <a:r>
              <a:rPr lang="en-US" dirty="0" smtClean="0"/>
              <a:t/>
            </a:r>
            <a:br>
              <a:rPr lang="en-US" dirty="0" smtClean="0"/>
            </a:br>
            <a:r>
              <a:rPr lang="en-US" dirty="0" smtClean="0"/>
              <a:t>Recent example: </a:t>
            </a:r>
            <a:r>
              <a:rPr lang="en-US" dirty="0" smtClean="0">
                <a:hlinkClick r:id="rId2"/>
              </a:rPr>
              <a:t>The election of Roland Burris</a:t>
            </a:r>
            <a:r>
              <a:rPr lang="en-US" dirty="0" smtClean="0"/>
              <a:t>.</a:t>
            </a:r>
            <a:endParaRPr lang="en-US"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As it states, a majority of the representative must be present in order for </a:t>
            </a:r>
            <a:r>
              <a:rPr lang="en-US" dirty="0" smtClean="0">
                <a:hlinkClick r:id="rId2"/>
              </a:rPr>
              <a:t>business to be conducted</a:t>
            </a:r>
            <a:r>
              <a:rPr lang="en-US" dirty="0" smtClean="0"/>
              <a:t>.</a:t>
            </a:r>
            <a:endParaRPr lang="en-US"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If needed, a compulsory process can be used to force members on the floor for a process to continue. </a:t>
            </a:r>
            <a:br>
              <a:rPr lang="en-US" dirty="0" smtClean="0"/>
            </a:br>
            <a:r>
              <a:rPr lang="en-US" dirty="0" smtClean="0"/>
              <a:t/>
            </a:r>
            <a:br>
              <a:rPr lang="en-US" dirty="0" smtClean="0"/>
            </a:br>
            <a:r>
              <a:rPr lang="en-US" dirty="0" smtClean="0"/>
              <a:t>The Sergeant at Arms is responsible for doing this.</a:t>
            </a:r>
            <a:endParaRPr lang="en-US"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74638"/>
            <a:ext cx="8229600" cy="1858962"/>
          </a:xfrm>
        </p:spPr>
        <p:txBody>
          <a:bodyPr/>
          <a:lstStyle/>
          <a:p>
            <a:pPr eaLnBrk="1" hangingPunct="1"/>
            <a:r>
              <a:rPr lang="en-US" i="1" dirty="0" smtClean="0"/>
              <a:t>Section Five: Qualification, Rules of Procedure, and Expulsion of </a:t>
            </a:r>
            <a:r>
              <a:rPr lang="en-US" i="1" dirty="0" smtClean="0"/>
              <a:t>Members, </a:t>
            </a:r>
            <a:r>
              <a:rPr lang="en-US" i="1" dirty="0"/>
              <a:t>continued </a:t>
            </a:r>
            <a:endParaRPr lang="en-US" dirty="0" smtClean="0"/>
          </a:p>
        </p:txBody>
      </p:sp>
      <p:sp>
        <p:nvSpPr>
          <p:cNvPr id="54275" name="Content Placeholder 2"/>
          <p:cNvSpPr>
            <a:spLocks noGrp="1"/>
          </p:cNvSpPr>
          <p:nvPr>
            <p:ph idx="1"/>
          </p:nvPr>
        </p:nvSpPr>
        <p:spPr>
          <a:xfrm>
            <a:off x="457200" y="2438400"/>
            <a:ext cx="8229600" cy="3687763"/>
          </a:xfrm>
        </p:spPr>
        <p:txBody>
          <a:bodyPr/>
          <a:lstStyle/>
          <a:p>
            <a:pPr eaLnBrk="1" hangingPunct="1"/>
            <a:r>
              <a:rPr lang="en-US" sz="2400" smtClean="0"/>
              <a:t>Each House may determine the Rules of its Proceedings, punish its Members for disorderly Behaviour, and, with the Concurrence of two thirds, expel a Member. </a:t>
            </a:r>
          </a:p>
          <a:p>
            <a:pPr eaLnBrk="1" hangingPunct="1"/>
            <a:r>
              <a:rPr lang="en-US" sz="2400" smtClean="0"/>
              <a:t>Each House shall keep a Journal of its Proceedings, and from time to time publish the same, excepting such Parts as may in their Judgment require Secrecy; and the Yeas and Nays of the Members of either House on any question shall, at the Desire of one fifth of those Present, be entered on the Journal. </a:t>
            </a:r>
          </a:p>
          <a:p>
            <a:pPr eaLnBrk="1" hangingPunct="1"/>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126162"/>
          </a:xfrm>
        </p:spPr>
        <p:txBody>
          <a:bodyPr/>
          <a:lstStyle/>
          <a:p>
            <a:r>
              <a:rPr lang="en-US" smtClean="0"/>
              <a:t>Members receive a </a:t>
            </a:r>
            <a:r>
              <a:rPr lang="en-US" smtClean="0">
                <a:hlinkClick r:id="rId2"/>
              </a:rPr>
              <a:t>$600 per month salary</a:t>
            </a:r>
            <a:r>
              <a:rPr lang="en-US" smtClean="0"/>
              <a:t>, which was established by Texas voters in 1975. Members also receive a per diem allowance of $128 when the legislature is in session.  </a:t>
            </a: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Thomas Jefferson was responsible for writing out </a:t>
            </a:r>
            <a:r>
              <a:rPr lang="en-US" dirty="0" smtClean="0">
                <a:hlinkClick r:id="rId2"/>
              </a:rPr>
              <a:t>procedures</a:t>
            </a:r>
            <a:r>
              <a:rPr lang="en-US" dirty="0" smtClean="0"/>
              <a:t> for the House and Senate.</a:t>
            </a:r>
            <a:br>
              <a:rPr lang="en-US" dirty="0" smtClean="0"/>
            </a:br>
            <a:r>
              <a:rPr lang="en-US" dirty="0" smtClean="0"/>
              <a:t/>
            </a:r>
            <a:br>
              <a:rPr lang="en-US" dirty="0" smtClean="0"/>
            </a:br>
            <a:r>
              <a:rPr lang="en-US" dirty="0" smtClean="0"/>
              <a:t>Jefferson’s Manual</a:t>
            </a:r>
            <a:endParaRPr lang="en-US"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3"/>
          <p:cNvSpPr>
            <a:spLocks noGrp="1"/>
          </p:cNvSpPr>
          <p:nvPr>
            <p:ph type="title"/>
          </p:nvPr>
        </p:nvSpPr>
        <p:spPr>
          <a:xfrm>
            <a:off x="457200" y="274638"/>
            <a:ext cx="8229600" cy="6126162"/>
          </a:xfrm>
        </p:spPr>
        <p:txBody>
          <a:bodyPr/>
          <a:lstStyle/>
          <a:p>
            <a:r>
              <a:rPr lang="en-US" smtClean="0"/>
              <a:t>Many of the current procedures in the House and Senate were established in the Legislative Reorganization Act of 1970.</a:t>
            </a:r>
            <a:br>
              <a:rPr lang="en-US" smtClean="0"/>
            </a:br>
            <a:r>
              <a:rPr lang="en-US" smtClean="0"/>
              <a:t/>
            </a:r>
            <a:br>
              <a:rPr lang="en-US" smtClean="0"/>
            </a:br>
            <a:r>
              <a:rPr lang="en-US" sz="2800" smtClean="0"/>
              <a:t>- </a:t>
            </a:r>
            <a:r>
              <a:rPr lang="en-US" sz="2800" smtClean="0">
                <a:hlinkClick r:id="rId2"/>
              </a:rPr>
              <a:t>Wikipedia</a:t>
            </a:r>
            <a:r>
              <a:rPr lang="en-US" sz="2800" smtClean="0"/>
              <a:t>.</a:t>
            </a:r>
            <a:br>
              <a:rPr lang="en-US" sz="2800" smtClean="0"/>
            </a:br>
            <a:r>
              <a:rPr lang="en-US" sz="2800" smtClean="0"/>
              <a:t>- </a:t>
            </a:r>
            <a:r>
              <a:rPr lang="en-US" sz="2800" smtClean="0">
                <a:hlinkClick r:id="rId3"/>
              </a:rPr>
              <a:t>Rules Committee</a:t>
            </a:r>
            <a:r>
              <a:rPr lang="en-US" sz="2800" smtClean="0"/>
              <a:t>.</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hlinkClick r:id="rId2"/>
              </a:rPr>
              <a:t>Standing Rules of the House</a:t>
            </a:r>
            <a:r>
              <a:rPr lang="en-US" dirty="0" smtClean="0"/>
              <a:t>. </a:t>
            </a:r>
            <a:r>
              <a:rPr lang="en-US" dirty="0" smtClean="0">
                <a:hlinkClick r:id="rId3"/>
              </a:rPr>
              <a:t/>
            </a:r>
            <a:br>
              <a:rPr lang="en-US" dirty="0" smtClean="0">
                <a:hlinkClick r:id="rId3"/>
              </a:rPr>
            </a:br>
            <a:r>
              <a:rPr lang="en-US" dirty="0" smtClean="0">
                <a:hlinkClick r:id="rId3"/>
              </a:rPr>
              <a:t>Standing Rules of the Senate</a:t>
            </a:r>
            <a:r>
              <a:rPr lang="en-US" dirty="0" smtClean="0"/>
              <a:t>.</a:t>
            </a:r>
            <a:endParaRPr lang="en-US"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is very rare, but on occasion members of Congress have been </a:t>
            </a:r>
            <a:r>
              <a:rPr lang="en-US" dirty="0" smtClean="0">
                <a:hlinkClick r:id="rId2"/>
              </a:rPr>
              <a:t>expelled</a:t>
            </a:r>
            <a:r>
              <a:rPr lang="en-US" dirty="0" smtClean="0"/>
              <a:t>.</a:t>
            </a:r>
            <a:endParaRPr lang="en-US"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Since the First Congress, a record of everything said in the institution has been kept. Much of if is now available online. </a:t>
            </a:r>
            <a:endParaRPr lang="en-US"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hlinkClick r:id="rId2"/>
              </a:rPr>
              <a:t>A Century of Lawmaking</a:t>
            </a:r>
            <a:r>
              <a:rPr lang="en-US" dirty="0" smtClean="0"/>
              <a:t/>
            </a:r>
            <a:br>
              <a:rPr lang="en-US" dirty="0" smtClean="0"/>
            </a:br>
            <a:r>
              <a:rPr lang="en-US" dirty="0" smtClean="0">
                <a:hlinkClick r:id="rId3"/>
              </a:rPr>
              <a:t>Congressional Serial Set</a:t>
            </a:r>
            <a:r>
              <a:rPr lang="en-US" dirty="0" smtClean="0"/>
              <a:t/>
            </a:r>
            <a:br>
              <a:rPr lang="en-US" dirty="0" smtClean="0"/>
            </a:br>
            <a:r>
              <a:rPr lang="en-US" dirty="0" smtClean="0">
                <a:hlinkClick r:id="rId4"/>
              </a:rPr>
              <a:t>Congressional Record</a:t>
            </a:r>
            <a:r>
              <a:rPr lang="en-US" dirty="0" smtClean="0"/>
              <a:t> (</a:t>
            </a:r>
            <a:r>
              <a:rPr lang="en-US" dirty="0" smtClean="0">
                <a:hlinkClick r:id="rId5"/>
              </a:rPr>
              <a:t>Thomas</a:t>
            </a:r>
            <a:r>
              <a:rPr lang="en-US" dirty="0" smtClean="0"/>
              <a:t>)</a:t>
            </a:r>
            <a:endParaRPr lang="en-US" dirty="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If requested by one fifth of the members, votes are recorded and made public.</a:t>
            </a:r>
            <a:br>
              <a:rPr lang="en-US" dirty="0" smtClean="0"/>
            </a:br>
            <a:r>
              <a:rPr lang="en-US" dirty="0" smtClean="0"/>
              <a:t/>
            </a:r>
            <a:br>
              <a:rPr lang="en-US" dirty="0" smtClean="0"/>
            </a:br>
            <a:r>
              <a:rPr lang="en-US" dirty="0" smtClean="0"/>
              <a:t>Recent roll call votes can be </a:t>
            </a:r>
            <a:r>
              <a:rPr lang="en-US" dirty="0" smtClean="0">
                <a:hlinkClick r:id="rId2"/>
              </a:rPr>
              <a:t>found online here</a:t>
            </a:r>
            <a:r>
              <a:rPr lang="en-US" dirty="0" smtClean="0"/>
              <a:t>.</a:t>
            </a:r>
            <a:endParaRPr lang="en-US"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274638"/>
            <a:ext cx="8229600" cy="1858962"/>
          </a:xfrm>
        </p:spPr>
        <p:txBody>
          <a:bodyPr/>
          <a:lstStyle/>
          <a:p>
            <a:pPr eaLnBrk="1" hangingPunct="1"/>
            <a:r>
              <a:rPr lang="en-US" i="1" dirty="0" smtClean="0"/>
              <a:t>Section Five: Qualification, Rules of Procedure, and Expulsion of </a:t>
            </a:r>
            <a:r>
              <a:rPr lang="en-US" i="1" dirty="0" smtClean="0"/>
              <a:t>Members, </a:t>
            </a:r>
            <a:r>
              <a:rPr lang="en-US" i="1" dirty="0"/>
              <a:t>continued </a:t>
            </a:r>
            <a:endParaRPr lang="en-US" dirty="0" smtClean="0"/>
          </a:p>
        </p:txBody>
      </p:sp>
      <p:sp>
        <p:nvSpPr>
          <p:cNvPr id="55299" name="Content Placeholder 2"/>
          <p:cNvSpPr>
            <a:spLocks noGrp="1"/>
          </p:cNvSpPr>
          <p:nvPr>
            <p:ph idx="1"/>
          </p:nvPr>
        </p:nvSpPr>
        <p:spPr>
          <a:xfrm>
            <a:off x="457200" y="2438400"/>
            <a:ext cx="8229600" cy="3687763"/>
          </a:xfrm>
        </p:spPr>
        <p:txBody>
          <a:bodyPr/>
          <a:lstStyle/>
          <a:p>
            <a:pPr eaLnBrk="1" hangingPunct="1"/>
            <a:r>
              <a:rPr lang="en-US" smtClean="0"/>
              <a:t>Neither House, during the Session of Congress, shall, without the Consent of the other, adjourn for more than three days, nor to any other Place than that in which the two Houses shall be sitting. </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If one chamber adjourned without the consent of the other, then one chamber can effectively negate what the other is doing. </a:t>
            </a:r>
            <a:br>
              <a:rPr lang="en-US" dirty="0" smtClean="0"/>
            </a:br>
            <a:r>
              <a:rPr lang="en-US" dirty="0" smtClean="0"/>
              <a:t/>
            </a:r>
            <a:br>
              <a:rPr lang="en-US" dirty="0" smtClean="0"/>
            </a:br>
            <a:r>
              <a:rPr lang="en-US" dirty="0" smtClean="0"/>
              <a:t>Both chambers have to be in session in order for legislation to pass.</a:t>
            </a:r>
            <a:endParaRPr lang="en-US" dirty="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2087562"/>
          </a:xfrm>
        </p:spPr>
        <p:txBody>
          <a:bodyPr/>
          <a:lstStyle/>
          <a:p>
            <a:pPr eaLnBrk="1" hangingPunct="1"/>
            <a:r>
              <a:rPr lang="en-US" sz="3200" i="1" dirty="0" smtClean="0"/>
              <a:t>Section Six: Compensation, Privilege from Arrest, Free Speech on the Floor, and Conflicts of Interest</a:t>
            </a:r>
            <a:endParaRPr lang="en-US" sz="3200" dirty="0" smtClean="0"/>
          </a:p>
        </p:txBody>
      </p:sp>
      <p:sp>
        <p:nvSpPr>
          <p:cNvPr id="56323" name="Content Placeholder 2"/>
          <p:cNvSpPr>
            <a:spLocks noGrp="1"/>
          </p:cNvSpPr>
          <p:nvPr>
            <p:ph idx="1"/>
          </p:nvPr>
        </p:nvSpPr>
        <p:spPr>
          <a:xfrm>
            <a:off x="457200" y="2743200"/>
            <a:ext cx="8229600" cy="3382963"/>
          </a:xfrm>
        </p:spPr>
        <p:txBody>
          <a:bodyPr/>
          <a:lstStyle/>
          <a:p>
            <a:pPr eaLnBrk="1" hangingPunct="1"/>
            <a:r>
              <a:rPr lang="en-US" sz="2400" dirty="0" smtClean="0"/>
              <a:t>The Senators and Representatives shall receive a Compensation for their Services, to be ascertained by Law, and paid out of the Treasury of the United States. They shall in all Cases, except Treason, Felony and Breach of the Peace, be privileged from Arrest during their Attendance at the Session of their respective Houses, and in going to and returning from the same; and for any Speech or Debate in either House, they shall not be questioned in any other Place.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049962"/>
          </a:xfrm>
        </p:spPr>
        <p:txBody>
          <a:bodyPr/>
          <a:lstStyle/>
          <a:p>
            <a:r>
              <a:rPr lang="en-US" smtClean="0"/>
              <a:t>Texas legislators are provided little funding for staff. This limits the ability of legislators to provide constituency service.</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Six</a:t>
            </a:r>
            <a:r>
              <a:rPr lang="en-US" dirty="0" smtClean="0"/>
              <a:t> </a:t>
            </a:r>
            <a:r>
              <a:rPr lang="en-US" dirty="0"/>
              <a:t>Wikipedia: </a:t>
            </a:r>
            <a:r>
              <a:rPr lang="en-US" dirty="0">
                <a:hlinkClick r:id="rId3"/>
              </a:rPr>
              <a:t>Article One, Section </a:t>
            </a:r>
            <a:r>
              <a:rPr lang="en-US" dirty="0" smtClean="0">
                <a:hlinkClick r:id="rId3"/>
              </a:rPr>
              <a:t>Six</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dirty="0" smtClean="0"/>
              <a:t>Recall from above: Members of Congress receive a competitive salary (</a:t>
            </a:r>
            <a:r>
              <a:rPr lang="en-US" dirty="0" smtClean="0">
                <a:hlinkClick r:id="rId2"/>
              </a:rPr>
              <a:t>currently $174,000</a:t>
            </a:r>
            <a:r>
              <a:rPr lang="en-US" dirty="0" smtClean="0"/>
              <a:t>) and receive enough funding to have a sizeable </a:t>
            </a:r>
            <a:r>
              <a:rPr lang="en-US" dirty="0" smtClean="0">
                <a:hlinkClick r:id="rId3"/>
              </a:rPr>
              <a:t>staff in their DC offices</a:t>
            </a:r>
            <a:r>
              <a:rPr lang="en-US" dirty="0" smtClean="0"/>
              <a:t> and several districts offices as well.</a:t>
            </a: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remainder of this section reflects ancient concerns that the executive would (and has) use its powers to  coerce the legislature to act as it wants.</a:t>
            </a:r>
            <a:endParaRPr lang="en-US" dirty="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One noteworthy event in British history was when, on January 4, 1642, Charles I attempts to arrest </a:t>
            </a:r>
            <a:r>
              <a:rPr lang="en-US" dirty="0" smtClean="0">
                <a:hlinkClick r:id="rId2"/>
              </a:rPr>
              <a:t>five members </a:t>
            </a:r>
            <a:r>
              <a:rPr lang="en-US" dirty="0" smtClean="0"/>
              <a:t>of the House of Commons who were planning actions against the monarchy</a:t>
            </a:r>
            <a:r>
              <a:rPr lang="en-US" dirty="0" smtClean="0"/>
              <a:t>.</a:t>
            </a:r>
            <a:br>
              <a:rPr lang="en-US" dirty="0" smtClean="0"/>
            </a:br>
            <a:r>
              <a:rPr lang="en-US" dirty="0" smtClean="0"/>
              <a:t/>
            </a:r>
            <a:br>
              <a:rPr lang="en-US" dirty="0" smtClean="0"/>
            </a:br>
            <a:r>
              <a:rPr lang="en-US" dirty="0" smtClean="0"/>
              <a:t>They left before the king arrived: </a:t>
            </a:r>
            <a:r>
              <a:rPr lang="en-US" dirty="0" smtClean="0"/>
              <a:t>"</a:t>
            </a:r>
            <a:r>
              <a:rPr lang="en-US" dirty="0"/>
              <a:t>I see the birds have </a:t>
            </a:r>
            <a:r>
              <a:rPr lang="en-US" dirty="0" smtClean="0"/>
              <a:t>flown."</a:t>
            </a:r>
            <a:r>
              <a:rPr lang="en-US" dirty="0" smtClean="0"/>
              <a:t> </a:t>
            </a:r>
            <a:br>
              <a:rPr lang="en-US" dirty="0" smtClean="0"/>
            </a:br>
            <a:endParaRPr lang="en-US" dirty="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is always problematic when executive officials intrude into the legislature. </a:t>
            </a:r>
            <a:br>
              <a:rPr lang="en-US" dirty="0" smtClean="0"/>
            </a:br>
            <a:r>
              <a:rPr lang="en-US" dirty="0" smtClean="0"/>
              <a:t/>
            </a:r>
            <a:br>
              <a:rPr lang="en-US" dirty="0" smtClean="0"/>
            </a:br>
            <a:r>
              <a:rPr lang="en-US" dirty="0" smtClean="0"/>
              <a:t>It is reminiscent of Caesar’s entry into the Roman Senate.</a:t>
            </a:r>
            <a:endParaRPr lang="en-US"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Freedom of speech on the floor on Congress is an ancient privilege dating back to the British Bill of Rights. We covered this in the last section.</a:t>
            </a:r>
            <a:endParaRPr lang="en-US" dirty="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Members of Congress cannot be sued for what they say on the floor of Congress</a:t>
            </a:r>
            <a:r>
              <a:rPr lang="en-US" dirty="0" smtClean="0"/>
              <a:t>. The judiciary cannot be used as an instrument to intimidate the legislature. </a:t>
            </a:r>
            <a:r>
              <a:rPr lang="en-US" dirty="0" smtClean="0"/>
              <a:t/>
            </a:r>
            <a:br>
              <a:rPr lang="en-US" dirty="0" smtClean="0"/>
            </a:br>
            <a:r>
              <a:rPr lang="en-US" dirty="0" smtClean="0"/>
              <a:t/>
            </a:r>
            <a:br>
              <a:rPr lang="en-US" dirty="0" smtClean="0"/>
            </a:br>
            <a:r>
              <a:rPr lang="en-US" dirty="0" smtClean="0"/>
              <a:t>They are shielded from intimidation for outside groups.</a:t>
            </a:r>
            <a:endParaRPr lang="en-US" dirty="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2087562"/>
          </a:xfrm>
        </p:spPr>
        <p:txBody>
          <a:bodyPr/>
          <a:lstStyle/>
          <a:p>
            <a:pPr eaLnBrk="1" hangingPunct="1"/>
            <a:r>
              <a:rPr lang="en-US" sz="3200" i="1" dirty="0" smtClean="0"/>
              <a:t>Section Six: Compensation, Privilege from Arrest, Free Speech on the Floor, and Conflicts of </a:t>
            </a:r>
            <a:r>
              <a:rPr lang="en-US" sz="3200" i="1" dirty="0" smtClean="0"/>
              <a:t>Interest, continued</a:t>
            </a:r>
            <a:endParaRPr lang="en-US" sz="3200" dirty="0" smtClean="0"/>
          </a:p>
        </p:txBody>
      </p:sp>
      <p:sp>
        <p:nvSpPr>
          <p:cNvPr id="57347" name="Content Placeholder 2"/>
          <p:cNvSpPr>
            <a:spLocks noGrp="1"/>
          </p:cNvSpPr>
          <p:nvPr>
            <p:ph idx="1"/>
          </p:nvPr>
        </p:nvSpPr>
        <p:spPr>
          <a:xfrm>
            <a:off x="457200" y="2743200"/>
            <a:ext cx="8229600" cy="3382963"/>
          </a:xfrm>
        </p:spPr>
        <p:txBody>
          <a:bodyPr/>
          <a:lstStyle/>
          <a:p>
            <a:pPr eaLnBrk="1" hangingPunct="1"/>
            <a:r>
              <a:rPr lang="en-US" sz="2800" smtClean="0"/>
              <a:t>No Senator or Representative shall, during the Time for which he was elected, be appointed to any civil Office under the Authority of the United States, which shall have been created, or the Emoluments whereof shall have been encreased during such time; and no Person holding any Office under the United States, shall be a Member of either House during his Continuance in Office. </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Legislative officials cannot be bribed, or otherwise persuaded, by executive officials with a paid position.</a:t>
            </a:r>
            <a:endParaRPr lang="en-US" dirty="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Consider this among the checks and balances.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049962"/>
          </a:xfrm>
        </p:spPr>
        <p:txBody>
          <a:bodyPr/>
          <a:lstStyle/>
          <a:p>
            <a:r>
              <a:rPr lang="en-US" smtClean="0"/>
              <a:t>This distinction reminds us of the different ways that each document treats governmental power. The U.S. Constitution has vague language that has been used to expand it, while the Texas Constitution has lengthy, precise language that restricts it. </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US" i="1" smtClean="0"/>
              <a:t>Section Seven: Revenue Bills and the Bill Making Process.</a:t>
            </a:r>
            <a:endParaRPr lang="en-US" smtClean="0"/>
          </a:p>
        </p:txBody>
      </p:sp>
      <p:sp>
        <p:nvSpPr>
          <p:cNvPr id="58371" name="Content Placeholder 2"/>
          <p:cNvSpPr>
            <a:spLocks noGrp="1"/>
          </p:cNvSpPr>
          <p:nvPr>
            <p:ph idx="1"/>
          </p:nvPr>
        </p:nvSpPr>
        <p:spPr/>
        <p:txBody>
          <a:bodyPr/>
          <a:lstStyle/>
          <a:p>
            <a:pPr eaLnBrk="1" hangingPunct="1"/>
            <a:endParaRPr lang="en-US" smtClean="0"/>
          </a:p>
          <a:p>
            <a:pPr eaLnBrk="1" hangingPunct="1">
              <a:buFont typeface="Arial" charset="0"/>
              <a:buNone/>
            </a:pPr>
            <a:r>
              <a:rPr lang="en-US" smtClean="0"/>
              <a:t>All Bills for raising Revenue shall originate in the</a:t>
            </a:r>
          </a:p>
          <a:p>
            <a:pPr eaLnBrk="1" hangingPunct="1">
              <a:buFont typeface="Arial" charset="0"/>
              <a:buNone/>
            </a:pPr>
            <a:r>
              <a:rPr lang="en-US" smtClean="0"/>
              <a:t> House of Representatives; but the Senate may</a:t>
            </a:r>
          </a:p>
          <a:p>
            <a:pPr eaLnBrk="1" hangingPunct="1">
              <a:buFont typeface="Arial" charset="0"/>
              <a:buNone/>
            </a:pPr>
            <a:r>
              <a:rPr lang="en-US" smtClean="0"/>
              <a:t> propose or concur with amendments as on</a:t>
            </a:r>
          </a:p>
          <a:p>
            <a:pPr eaLnBrk="1" hangingPunct="1">
              <a:buFont typeface="Arial" charset="0"/>
              <a:buNone/>
            </a:pPr>
            <a:r>
              <a:rPr lang="en-US" smtClean="0"/>
              <a:t> other Bills. </a:t>
            </a: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Seven</a:t>
            </a:r>
            <a:r>
              <a:rPr lang="en-US" dirty="0" smtClean="0"/>
              <a:t> </a:t>
            </a:r>
            <a:br>
              <a:rPr lang="en-US" dirty="0" smtClean="0"/>
            </a:br>
            <a:r>
              <a:rPr lang="en-US" dirty="0" smtClean="0"/>
              <a:t>Wikipedia</a:t>
            </a:r>
            <a:r>
              <a:rPr lang="en-US" dirty="0"/>
              <a:t>: </a:t>
            </a:r>
            <a:r>
              <a:rPr lang="en-US" dirty="0">
                <a:hlinkClick r:id="rId3"/>
              </a:rPr>
              <a:t>Article One, Section </a:t>
            </a:r>
            <a:r>
              <a:rPr lang="en-US" dirty="0" smtClean="0">
                <a:hlinkClick r:id="rId3"/>
              </a:rPr>
              <a:t>Seven</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“Bills for raising revenue” are tax bills, and they must be first introduced in the branch closest to the electorate. </a:t>
            </a:r>
            <a:br>
              <a:rPr lang="en-US" dirty="0" smtClean="0"/>
            </a:br>
            <a:r>
              <a:rPr lang="en-US" dirty="0" smtClean="0"/>
              <a:t/>
            </a:r>
            <a:br>
              <a:rPr lang="en-US" dirty="0" smtClean="0"/>
            </a:br>
            <a:r>
              <a:rPr lang="en-US" dirty="0" smtClean="0"/>
              <a:t>The bills are subject to modification by the Senate.</a:t>
            </a:r>
            <a:endParaRPr lang="en-US" dirty="0"/>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eaLnBrk="1" hangingPunct="1"/>
            <a:r>
              <a:rPr lang="en-US" i="1" dirty="0" smtClean="0"/>
              <a:t>Section Seven: Revenue Bills and the Bill Making </a:t>
            </a:r>
            <a:r>
              <a:rPr lang="en-US" i="1" dirty="0" smtClean="0"/>
              <a:t>Process, continued</a:t>
            </a:r>
            <a:endParaRPr lang="en-US" dirty="0" smtClean="0"/>
          </a:p>
        </p:txBody>
      </p:sp>
      <p:sp>
        <p:nvSpPr>
          <p:cNvPr id="59395" name="Content Placeholder 2"/>
          <p:cNvSpPr>
            <a:spLocks noGrp="1"/>
          </p:cNvSpPr>
          <p:nvPr>
            <p:ph idx="1"/>
          </p:nvPr>
        </p:nvSpPr>
        <p:spPr/>
        <p:txBody>
          <a:bodyPr/>
          <a:lstStyle/>
          <a:p>
            <a:pPr eaLnBrk="1" hangingPunct="1">
              <a:buFont typeface="Arial" charset="0"/>
              <a:buNone/>
            </a:pPr>
            <a:r>
              <a:rPr lang="en-US" sz="2400" smtClean="0"/>
              <a:t>Every Bill which shall have passed the House of Representatives</a:t>
            </a:r>
          </a:p>
          <a:p>
            <a:pPr eaLnBrk="1" hangingPunct="1">
              <a:buFont typeface="Arial" charset="0"/>
              <a:buNone/>
            </a:pPr>
            <a:r>
              <a:rPr lang="en-US" sz="2400" smtClean="0"/>
              <a:t> and the Senate, shall, before it become a law, be presented to</a:t>
            </a:r>
          </a:p>
          <a:p>
            <a:pPr eaLnBrk="1" hangingPunct="1">
              <a:buFont typeface="Arial" charset="0"/>
              <a:buNone/>
            </a:pPr>
            <a:r>
              <a:rPr lang="en-US" sz="2400" smtClean="0"/>
              <a:t>the President of the United States: If he approve he shall sign it,</a:t>
            </a:r>
          </a:p>
          <a:p>
            <a:pPr eaLnBrk="1" hangingPunct="1">
              <a:buFont typeface="Arial" charset="0"/>
              <a:buNone/>
            </a:pPr>
            <a:r>
              <a:rPr lang="en-US" sz="2400" smtClean="0"/>
              <a:t> but if not he shall return it, with his Objections to that House in</a:t>
            </a:r>
          </a:p>
          <a:p>
            <a:pPr eaLnBrk="1" hangingPunct="1">
              <a:buFont typeface="Arial" charset="0"/>
              <a:buNone/>
            </a:pPr>
            <a:r>
              <a:rPr lang="en-US" sz="2400" smtClean="0"/>
              <a:t> which it shall have originated, who shall enter the Objections at</a:t>
            </a:r>
          </a:p>
          <a:p>
            <a:pPr eaLnBrk="1" hangingPunct="1">
              <a:buFont typeface="Arial" charset="0"/>
              <a:buNone/>
            </a:pPr>
            <a:r>
              <a:rPr lang="en-US" sz="2400" smtClean="0"/>
              <a:t> large on their Journal, and proceed to reconsider it. If after such</a:t>
            </a:r>
          </a:p>
          <a:p>
            <a:pPr eaLnBrk="1" hangingPunct="1">
              <a:buFont typeface="Arial" charset="0"/>
              <a:buNone/>
            </a:pPr>
            <a:r>
              <a:rPr lang="en-US" sz="2400" smtClean="0"/>
              <a:t> Reconsideration two thirds of that House shall agree to pass the</a:t>
            </a:r>
          </a:p>
          <a:p>
            <a:pPr eaLnBrk="1" hangingPunct="1">
              <a:buFont typeface="Arial" charset="0"/>
              <a:buNone/>
            </a:pPr>
            <a:r>
              <a:rPr lang="en-US" sz="2400" smtClean="0"/>
              <a:t> Bill, it shall be sent, together with the Objections, to the other</a:t>
            </a:r>
          </a:p>
          <a:p>
            <a:pPr eaLnBrk="1" hangingPunct="1">
              <a:buFont typeface="Arial" charset="0"/>
              <a:buNone/>
            </a:pPr>
            <a:r>
              <a:rPr lang="en-US" sz="2400" smtClean="0"/>
              <a:t> House, by which it shall likewise be reconsidered, and if</a:t>
            </a:r>
          </a:p>
          <a:p>
            <a:pPr eaLnBrk="1" hangingPunct="1">
              <a:buFont typeface="Arial" charset="0"/>
              <a:buNone/>
            </a:pPr>
            <a:r>
              <a:rPr lang="en-US" sz="2400" smtClean="0"/>
              <a:t> approved by two thirds of that House, it shall become a Law. . . </a:t>
            </a: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i="1" dirty="0" smtClean="0"/>
              <a:t>Section Seven: Revenue Bills and the Bill Making </a:t>
            </a:r>
            <a:r>
              <a:rPr lang="en-US" i="1" dirty="0" smtClean="0"/>
              <a:t>Process, continued</a:t>
            </a:r>
            <a:endParaRPr lang="en-US" dirty="0" smtClean="0"/>
          </a:p>
        </p:txBody>
      </p:sp>
      <p:sp>
        <p:nvSpPr>
          <p:cNvPr id="60419" name="Content Placeholder 2"/>
          <p:cNvSpPr>
            <a:spLocks noGrp="1"/>
          </p:cNvSpPr>
          <p:nvPr>
            <p:ph idx="1"/>
          </p:nvPr>
        </p:nvSpPr>
        <p:spPr/>
        <p:txBody>
          <a:bodyPr/>
          <a:lstStyle/>
          <a:p>
            <a:pPr eaLnBrk="1" hangingPunct="1">
              <a:buFont typeface="Arial" charset="0"/>
              <a:buNone/>
            </a:pPr>
            <a:r>
              <a:rPr lang="en-US" sz="2400" smtClean="0"/>
              <a:t>. . . But in all such Cases the Votes of both Houses shall be</a:t>
            </a:r>
          </a:p>
          <a:p>
            <a:pPr eaLnBrk="1" hangingPunct="1">
              <a:buFont typeface="Arial" charset="0"/>
              <a:buNone/>
            </a:pPr>
            <a:r>
              <a:rPr lang="en-US" sz="2400" smtClean="0"/>
              <a:t> determined by Yeas and Nays, and the Names of the Persons</a:t>
            </a:r>
          </a:p>
          <a:p>
            <a:pPr eaLnBrk="1" hangingPunct="1">
              <a:buFont typeface="Arial" charset="0"/>
              <a:buNone/>
            </a:pPr>
            <a:r>
              <a:rPr lang="en-US" sz="2400" smtClean="0"/>
              <a:t> voting for and against the Bill shall be entered on the Journal of</a:t>
            </a:r>
          </a:p>
          <a:p>
            <a:pPr eaLnBrk="1" hangingPunct="1">
              <a:buFont typeface="Arial" charset="0"/>
              <a:buNone/>
            </a:pPr>
            <a:r>
              <a:rPr lang="en-US" sz="2400" smtClean="0"/>
              <a:t> each House respectively. If any Bill shall not be returned by the</a:t>
            </a:r>
          </a:p>
          <a:p>
            <a:pPr eaLnBrk="1" hangingPunct="1">
              <a:buFont typeface="Arial" charset="0"/>
              <a:buNone/>
            </a:pPr>
            <a:r>
              <a:rPr lang="en-US" sz="2400" smtClean="0"/>
              <a:t> President within ten Days (Sundays excepted) after it shall have</a:t>
            </a:r>
          </a:p>
          <a:p>
            <a:pPr eaLnBrk="1" hangingPunct="1">
              <a:buFont typeface="Arial" charset="0"/>
              <a:buNone/>
            </a:pPr>
            <a:r>
              <a:rPr lang="en-US" sz="2400" smtClean="0"/>
              <a:t> been presented to him, the Same shall be a Law, in like Manner</a:t>
            </a:r>
          </a:p>
          <a:p>
            <a:pPr eaLnBrk="1" hangingPunct="1">
              <a:buFont typeface="Arial" charset="0"/>
              <a:buNone/>
            </a:pPr>
            <a:r>
              <a:rPr lang="en-US" sz="2400" smtClean="0"/>
              <a:t> as if he had signed it, unless the Congress by their Adjournment</a:t>
            </a:r>
          </a:p>
          <a:p>
            <a:pPr eaLnBrk="1" hangingPunct="1">
              <a:buFont typeface="Arial" charset="0"/>
              <a:buNone/>
            </a:pPr>
            <a:r>
              <a:rPr lang="en-US" sz="2400" smtClean="0"/>
              <a:t> prevent its Return, in which Case it shall not be a Law</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This is the extent of the bill making process as far as the Constitution is concerned. It says nothing about how bills go through each chamber. </a:t>
            </a:r>
            <a:br>
              <a:rPr lang="en-US" sz="4000" dirty="0" smtClean="0"/>
            </a:br>
            <a:r>
              <a:rPr lang="en-US" sz="4000" dirty="0" smtClean="0"/>
              <a:t/>
            </a:r>
            <a:br>
              <a:rPr lang="en-US" sz="4000" dirty="0" smtClean="0"/>
            </a:br>
            <a:r>
              <a:rPr lang="en-US" sz="4000" dirty="0" smtClean="0"/>
              <a:t>We will cover this in the next section since it provides a good opportunity to introduce political parties and committees.</a:t>
            </a:r>
            <a:endParaRPr lang="en-US" sz="4000" dirty="0"/>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126162"/>
          </a:xfrm>
        </p:spPr>
        <p:txBody>
          <a:bodyPr/>
          <a:lstStyle/>
          <a:p>
            <a:r>
              <a:rPr lang="en-US" dirty="0" smtClean="0">
                <a:hlinkClick r:id="rId2"/>
              </a:rPr>
              <a:t>A full description of the process</a:t>
            </a:r>
            <a:r>
              <a:rPr lang="en-US" dirty="0" smtClean="0"/>
              <a:t>.</a:t>
            </a:r>
            <a:br>
              <a:rPr lang="en-US" dirty="0" smtClean="0"/>
            </a:br>
            <a:r>
              <a:rPr lang="en-US" dirty="0" smtClean="0"/>
              <a:t/>
            </a:r>
            <a:br>
              <a:rPr lang="en-US" dirty="0" smtClean="0"/>
            </a:br>
            <a:r>
              <a:rPr lang="en-US" dirty="0" smtClean="0">
                <a:hlinkClick r:id="rId3"/>
              </a:rPr>
              <a:t>A graphical description</a:t>
            </a:r>
            <a:r>
              <a:rPr lang="en-US" dirty="0" smtClean="0"/>
              <a:t>.</a:t>
            </a:r>
            <a:br>
              <a:rPr lang="en-US" dirty="0" smtClean="0"/>
            </a:br>
            <a:r>
              <a:rPr lang="en-US" dirty="0" smtClean="0"/>
              <a:t/>
            </a:r>
            <a:br>
              <a:rPr lang="en-US" dirty="0" smtClean="0"/>
            </a:br>
            <a:r>
              <a:rPr lang="en-US" dirty="0" smtClean="0"/>
              <a:t>From the House: </a:t>
            </a:r>
            <a:r>
              <a:rPr lang="en-US" dirty="0" smtClean="0">
                <a:hlinkClick r:id="rId4"/>
              </a:rPr>
              <a:t>The Legislative Process</a:t>
            </a:r>
            <a:r>
              <a:rPr lang="en-US" dirty="0" smtClean="0"/>
              <a:t>.</a:t>
            </a:r>
            <a:endParaRPr lang="en-US" dirty="0" smtClean="0"/>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There are several types of bills:</a:t>
            </a:r>
            <a:br>
              <a:rPr lang="en-US" dirty="0" smtClean="0"/>
            </a:br>
            <a:r>
              <a:rPr lang="en-US" dirty="0" smtClean="0"/>
              <a:t/>
            </a:r>
            <a:br>
              <a:rPr lang="en-US" dirty="0" smtClean="0"/>
            </a:br>
            <a:r>
              <a:rPr lang="en-US" dirty="0" smtClean="0"/>
              <a:t>Bills</a:t>
            </a:r>
            <a:br>
              <a:rPr lang="en-US" dirty="0" smtClean="0"/>
            </a:br>
            <a:r>
              <a:rPr lang="en-US" dirty="0" smtClean="0"/>
              <a:t>Joint Resolutions</a:t>
            </a:r>
            <a:br>
              <a:rPr lang="en-US" dirty="0" smtClean="0"/>
            </a:br>
            <a:r>
              <a:rPr lang="en-US" dirty="0" smtClean="0"/>
              <a:t>Concurrent Resolutions</a:t>
            </a:r>
            <a:br>
              <a:rPr lang="en-US" dirty="0" smtClean="0"/>
            </a:br>
            <a:r>
              <a:rPr lang="en-US" dirty="0" smtClean="0"/>
              <a:t>Simple Resolutions</a:t>
            </a:r>
            <a:endParaRPr lang="en-US" dirty="0"/>
          </a:p>
        </p:txBody>
      </p:sp>
    </p:spTree>
    <p:extLst>
      <p:ext uri="{BB962C8B-B14F-4D97-AF65-F5344CB8AC3E}">
        <p14:creationId xmlns:p14="http://schemas.microsoft.com/office/powerpoint/2010/main" val="2132356981"/>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This section includes two checks. One, the </a:t>
            </a:r>
            <a:r>
              <a:rPr lang="en-US" dirty="0" smtClean="0">
                <a:hlinkClick r:id="rId2"/>
              </a:rPr>
              <a:t>veto</a:t>
            </a:r>
            <a:r>
              <a:rPr lang="en-US" dirty="0" smtClean="0"/>
              <a:t>, is the executive’s check on the legislature. The other, the </a:t>
            </a:r>
            <a:r>
              <a:rPr lang="en-US" dirty="0" smtClean="0">
                <a:hlinkClick r:id="rId3"/>
              </a:rPr>
              <a:t>override</a:t>
            </a:r>
            <a:r>
              <a:rPr lang="en-US" dirty="0" smtClean="0"/>
              <a:t> of a veto, is the legislature’s check on the executive.</a:t>
            </a:r>
            <a:endParaRPr lang="en-US" dirty="0"/>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It also includes a third check. Since it is implied that a bill has to pass both the House and the Senate in the same language in order to be presented to the president, each gets to check the other branch.</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049962"/>
          </a:xfrm>
        </p:spPr>
        <p:txBody>
          <a:bodyPr/>
          <a:lstStyle/>
          <a:p>
            <a:r>
              <a:rPr lang="en-US" smtClean="0"/>
              <a:t>The purpose of the Constitutional Convention was to create a stronger national government, including a Congress with the ability to pass meaningful legislation without being limited by the general population.</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hlinkClick r:id="rId2"/>
              </a:rPr>
              <a:t>Here is a list of all presidential vetoes</a:t>
            </a:r>
            <a:r>
              <a:rPr lang="en-US" dirty="0" smtClean="0"/>
              <a:t>.</a:t>
            </a:r>
            <a:endParaRPr lang="en-US" dirty="0"/>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Note that a bill becomes law even if the president does not sign it. Once ten days pass with Congress in session, the bill becomes a law. Relatively unimportant legislation often is unsigned. Presidents tend to only sign laws if the feel the need to highlight it.  </a:t>
            </a:r>
            <a:r>
              <a:rPr lang="en-US" dirty="0" smtClean="0"/>
              <a:t>Read: the </a:t>
            </a:r>
            <a:r>
              <a:rPr lang="en-US" dirty="0" smtClean="0">
                <a:hlinkClick r:id="rId2"/>
              </a:rPr>
              <a:t>pocket veto</a:t>
            </a:r>
            <a:r>
              <a:rPr lang="en-US" dirty="0" smtClean="0"/>
              <a:t>.</a:t>
            </a:r>
            <a:endParaRPr lang="en-US" dirty="0"/>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One area of conflict between the legislature and the executive concerns </a:t>
            </a:r>
            <a:r>
              <a:rPr lang="en-US" dirty="0" smtClean="0">
                <a:hlinkClick r:id="rId2"/>
              </a:rPr>
              <a:t>signing statements</a:t>
            </a:r>
            <a:r>
              <a:rPr lang="en-US" dirty="0" smtClean="0"/>
              <a:t>. </a:t>
            </a:r>
            <a:br>
              <a:rPr lang="en-US" dirty="0" smtClean="0"/>
            </a:br>
            <a:r>
              <a:rPr lang="en-US" dirty="0" smtClean="0"/>
              <a:t/>
            </a:r>
            <a:br>
              <a:rPr lang="en-US" dirty="0" smtClean="0"/>
            </a:br>
            <a:r>
              <a:rPr lang="en-US" dirty="0" smtClean="0"/>
              <a:t>These provide opportunities for presidents to enter objections to legislation, sometimes in secret.</a:t>
            </a:r>
            <a:endParaRPr lang="en-US" dirty="0"/>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Now on to the section covering the delegated and implied powers of the national government. </a:t>
            </a:r>
            <a:br>
              <a:rPr lang="en-US" dirty="0" smtClean="0"/>
            </a:br>
            <a:r>
              <a:rPr lang="en-US" dirty="0" smtClean="0"/>
              <a:t/>
            </a:r>
            <a:br>
              <a:rPr lang="en-US" dirty="0" smtClean="0"/>
            </a:br>
            <a:r>
              <a:rPr lang="en-US" dirty="0" smtClean="0"/>
              <a:t>Recall that we also covered this section in 2301 when we discussed federalism.</a:t>
            </a:r>
            <a:endParaRPr lang="en-US" dirty="0"/>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en-US" i="1" smtClean="0"/>
              <a:t>Section Eight: The Enumerated Powers of Congress</a:t>
            </a:r>
            <a:endParaRPr lang="en-US" smtClean="0"/>
          </a:p>
        </p:txBody>
      </p:sp>
      <p:sp>
        <p:nvSpPr>
          <p:cNvPr id="63491" name="Content Placeholder 2"/>
          <p:cNvSpPr>
            <a:spLocks noGrp="1"/>
          </p:cNvSpPr>
          <p:nvPr>
            <p:ph idx="1"/>
          </p:nvPr>
        </p:nvSpPr>
        <p:spPr/>
        <p:txBody>
          <a:bodyPr/>
          <a:lstStyle/>
          <a:p>
            <a:r>
              <a:rPr lang="en-US" smtClean="0"/>
              <a:t>The Congress shall have Power To lay and collect Taxes, Duties, Imposts and Excises, to pay the Debts and provide for the common Defence and general Welfare of the United States; but all Duties, Imposts and Excises shall be uniform throughout the United States; </a:t>
            </a:r>
          </a:p>
          <a:p>
            <a:r>
              <a:rPr lang="en-US" smtClean="0"/>
              <a:t>To borrow Money on the credit of the United States; </a:t>
            </a: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i="1" dirty="0" smtClean="0"/>
              <a:t>Section Eight: The Enumerated Powers of </a:t>
            </a:r>
            <a:r>
              <a:rPr lang="en-US" i="1" dirty="0" smtClean="0"/>
              <a:t>Congress, continued</a:t>
            </a:r>
            <a:endParaRPr lang="en-US" dirty="0" smtClean="0"/>
          </a:p>
        </p:txBody>
      </p:sp>
      <p:sp>
        <p:nvSpPr>
          <p:cNvPr id="64515" name="Content Placeholder 2"/>
          <p:cNvSpPr>
            <a:spLocks noGrp="1"/>
          </p:cNvSpPr>
          <p:nvPr>
            <p:ph idx="1"/>
          </p:nvPr>
        </p:nvSpPr>
        <p:spPr/>
        <p:txBody>
          <a:bodyPr/>
          <a:lstStyle/>
          <a:p>
            <a:r>
              <a:rPr lang="en-US" smtClean="0"/>
              <a:t>To establish an uniform Rule of Naturalization, and uniform Laws on the subject of Bankruptcies throughout the United States; </a:t>
            </a:r>
          </a:p>
          <a:p>
            <a:r>
              <a:rPr lang="en-US" smtClean="0"/>
              <a:t>To coin Money, regulate the Value thereof, and of foreign Coin, and fix the Standard of Weights and Measures; </a:t>
            </a:r>
          </a:p>
          <a:p>
            <a:r>
              <a:rPr lang="en-US" smtClean="0"/>
              <a:t>To provide for the Punishment of counterfeiting the Securities and current Coin of the United States;</a:t>
            </a:r>
          </a:p>
          <a:p>
            <a:endParaRPr lang="en-US" smtClean="0"/>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i="1" dirty="0" smtClean="0"/>
              <a:t>Section Eight: The Enumerated Powers of </a:t>
            </a:r>
            <a:r>
              <a:rPr lang="en-US" i="1" dirty="0"/>
              <a:t>Congress, continued</a:t>
            </a:r>
            <a:endParaRPr lang="en-US" dirty="0" smtClean="0"/>
          </a:p>
        </p:txBody>
      </p:sp>
      <p:sp>
        <p:nvSpPr>
          <p:cNvPr id="65539" name="Content Placeholder 2"/>
          <p:cNvSpPr>
            <a:spLocks noGrp="1"/>
          </p:cNvSpPr>
          <p:nvPr>
            <p:ph idx="1"/>
          </p:nvPr>
        </p:nvSpPr>
        <p:spPr/>
        <p:txBody>
          <a:bodyPr/>
          <a:lstStyle/>
          <a:p>
            <a:r>
              <a:rPr lang="en-US" smtClean="0"/>
              <a:t>To establish Post Offices and post Roads; </a:t>
            </a:r>
          </a:p>
          <a:p>
            <a:r>
              <a:rPr lang="en-US" smtClean="0"/>
              <a:t>To promote the Progress of Science and useful Arts, by securing for limited Times to Authors and Inventors the exclusive Right to their respective Writings and Discoveries; </a:t>
            </a:r>
          </a:p>
          <a:p>
            <a:r>
              <a:rPr lang="en-US" smtClean="0"/>
              <a:t>To constitute Tribunals inferior to the supreme Court;</a:t>
            </a:r>
          </a:p>
          <a:p>
            <a:endParaRPr lang="en-US" smtClean="0"/>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i="1" dirty="0" smtClean="0"/>
              <a:t>Section Eight: The Enumerated Powers of </a:t>
            </a:r>
            <a:r>
              <a:rPr lang="en-US" i="1" dirty="0"/>
              <a:t>Congress, continued</a:t>
            </a:r>
            <a:endParaRPr lang="en-US" dirty="0" smtClean="0"/>
          </a:p>
        </p:txBody>
      </p:sp>
      <p:sp>
        <p:nvSpPr>
          <p:cNvPr id="66563" name="Content Placeholder 2"/>
          <p:cNvSpPr>
            <a:spLocks noGrp="1"/>
          </p:cNvSpPr>
          <p:nvPr>
            <p:ph idx="1"/>
          </p:nvPr>
        </p:nvSpPr>
        <p:spPr/>
        <p:txBody>
          <a:bodyPr/>
          <a:lstStyle/>
          <a:p>
            <a:r>
              <a:rPr lang="en-US" dirty="0" smtClean="0"/>
              <a:t>To define and punish Piracies and Felonies committed on the high Seas, and Offences against the Law of Nations; </a:t>
            </a:r>
          </a:p>
          <a:p>
            <a:r>
              <a:rPr lang="en-US" dirty="0" smtClean="0"/>
              <a:t>To declare War, grant Letters of Marque and Reprisal, and make Rules concerning Captures on Land and Water; </a:t>
            </a:r>
          </a:p>
          <a:p>
            <a:r>
              <a:rPr lang="en-US" dirty="0" smtClean="0"/>
              <a:t>To raise and support Armies, but no Appropriation of Money to that Use shall be for a longer Term than two Years; </a:t>
            </a:r>
          </a:p>
          <a:p>
            <a:endParaRPr lang="en-US" dirty="0" smtClean="0"/>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i="1" dirty="0" smtClean="0"/>
              <a:t>Section Eight: The Enumerated Powers of </a:t>
            </a:r>
            <a:r>
              <a:rPr lang="en-US" i="1" dirty="0"/>
              <a:t>Congress, continued</a:t>
            </a:r>
            <a:endParaRPr lang="en-US" dirty="0" smtClean="0"/>
          </a:p>
        </p:txBody>
      </p:sp>
      <p:sp>
        <p:nvSpPr>
          <p:cNvPr id="67587" name="Content Placeholder 2"/>
          <p:cNvSpPr>
            <a:spLocks noGrp="1"/>
          </p:cNvSpPr>
          <p:nvPr>
            <p:ph idx="1"/>
          </p:nvPr>
        </p:nvSpPr>
        <p:spPr/>
        <p:txBody>
          <a:bodyPr/>
          <a:lstStyle/>
          <a:p>
            <a:r>
              <a:rPr lang="en-US" dirty="0" smtClean="0"/>
              <a:t>To provide and maintain a Navy; </a:t>
            </a:r>
          </a:p>
          <a:p>
            <a:r>
              <a:rPr lang="en-US" dirty="0" smtClean="0"/>
              <a:t>To make Rules for the Government and Regulation of the land and naval Forces; </a:t>
            </a:r>
          </a:p>
          <a:p>
            <a:r>
              <a:rPr lang="en-US" dirty="0" smtClean="0"/>
              <a:t>To provide for calling forth the Militia to execute the Laws of the Union, suppress Insurrections and repel Invasions; </a:t>
            </a:r>
          </a:p>
          <a:p>
            <a:endParaRPr lang="en-US" dirty="0" smtClean="0"/>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i="1" dirty="0" smtClean="0"/>
              <a:t>Section Eight: The Enumerated Powers of </a:t>
            </a:r>
            <a:r>
              <a:rPr lang="en-US" i="1" dirty="0"/>
              <a:t>Congress, continued</a:t>
            </a:r>
            <a:endParaRPr lang="en-US" dirty="0" smtClean="0"/>
          </a:p>
        </p:txBody>
      </p:sp>
      <p:sp>
        <p:nvSpPr>
          <p:cNvPr id="68611" name="Content Placeholder 2"/>
          <p:cNvSpPr>
            <a:spLocks noGrp="1"/>
          </p:cNvSpPr>
          <p:nvPr>
            <p:ph idx="1"/>
          </p:nvPr>
        </p:nvSpPr>
        <p:spPr/>
        <p:txBody>
          <a:bodyPr/>
          <a:lstStyle/>
          <a:p>
            <a:r>
              <a:rPr lang="en-US" dirty="0" smtClean="0"/>
              <a:t>To provide for organizing, arming, and disciplining, the Militia, and for governing such Part of them as may be employed in the Service of the United States, reserving to the States respectively, the Appointment of the Officers, and the Authority of training the Militia according to the discipline prescribed by Congress;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049962"/>
          </a:xfrm>
        </p:spPr>
        <p:txBody>
          <a:bodyPr/>
          <a:lstStyle/>
          <a:p>
            <a:r>
              <a:rPr lang="en-US" dirty="0" smtClean="0"/>
              <a:t>The </a:t>
            </a:r>
            <a:r>
              <a:rPr lang="en-US" dirty="0" smtClean="0">
                <a:hlinkClick r:id="rId3"/>
              </a:rPr>
              <a:t>Articles of Confederation </a:t>
            </a:r>
            <a:r>
              <a:rPr lang="en-US" dirty="0" smtClean="0"/>
              <a:t>created only a </a:t>
            </a:r>
            <a:r>
              <a:rPr lang="en-US" dirty="0" smtClean="0">
                <a:hlinkClick r:id="rId4"/>
              </a:rPr>
              <a:t>legislature</a:t>
            </a:r>
            <a:r>
              <a:rPr lang="en-US" dirty="0" smtClean="0"/>
              <a:t>, and that institution was severely restricted.</a:t>
            </a:r>
            <a:br>
              <a:rPr lang="en-US" dirty="0" smtClean="0"/>
            </a:br>
            <a:r>
              <a:rPr lang="en-US" dirty="0" smtClean="0"/>
              <a:t/>
            </a:r>
            <a:br>
              <a:rPr lang="en-US" dirty="0" smtClean="0"/>
            </a:br>
            <a:r>
              <a:rPr lang="en-US" dirty="0" smtClean="0"/>
              <a:t>Recall the relevant </a:t>
            </a:r>
            <a:br>
              <a:rPr lang="en-US" dirty="0" smtClean="0"/>
            </a:br>
            <a:r>
              <a:rPr lang="en-US" dirty="0" smtClean="0"/>
              <a:t>passages in the document: </a:t>
            </a: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i="1" dirty="0" smtClean="0"/>
              <a:t>Section Eight: The Enumerated Powers of </a:t>
            </a:r>
            <a:r>
              <a:rPr lang="en-US" i="1" dirty="0"/>
              <a:t>Congress, continued</a:t>
            </a:r>
            <a:endParaRPr lang="en-US" dirty="0" smtClean="0"/>
          </a:p>
        </p:txBody>
      </p:sp>
      <p:sp>
        <p:nvSpPr>
          <p:cNvPr id="69635" name="Content Placeholder 2"/>
          <p:cNvSpPr>
            <a:spLocks noGrp="1"/>
          </p:cNvSpPr>
          <p:nvPr>
            <p:ph idx="1"/>
          </p:nvPr>
        </p:nvSpPr>
        <p:spPr/>
        <p:txBody>
          <a:bodyPr/>
          <a:lstStyle/>
          <a:p>
            <a:r>
              <a:rPr lang="en-US" sz="2800" dirty="0" smtClean="0"/>
              <a:t>To exercise exclusive Legislation in all Cases whatsoever, over such District (not exceeding ten Miles square) as may, by Cession of Particular States, and the Acceptance of Congress, become the Seat of the Government of the United States, and to exercise like Authority over all Places purchased by the Consent of the Legislature of the State in which the Same shall be, for the Erection of Forts, Magazines, Arsenals, dock-Yards and other needful Buildings;--And</a:t>
            </a: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i="1" dirty="0" smtClean="0"/>
              <a:t>Section Eight: The Enumerated Powers of </a:t>
            </a:r>
            <a:r>
              <a:rPr lang="en-US" i="1" dirty="0"/>
              <a:t>Congress, continued</a:t>
            </a:r>
            <a:endParaRPr lang="en-US" dirty="0" smtClean="0"/>
          </a:p>
        </p:txBody>
      </p:sp>
      <p:sp>
        <p:nvSpPr>
          <p:cNvPr id="70659" name="Content Placeholder 2"/>
          <p:cNvSpPr>
            <a:spLocks noGrp="1"/>
          </p:cNvSpPr>
          <p:nvPr>
            <p:ph idx="1"/>
          </p:nvPr>
        </p:nvSpPr>
        <p:spPr/>
        <p:txBody>
          <a:bodyPr/>
          <a:lstStyle/>
          <a:p>
            <a:r>
              <a:rPr lang="en-US" dirty="0" smtClean="0"/>
              <a:t>To make all Laws which shall be necessary and proper for carrying into Execution the foregoing Powers and all other Powers vested by this Constitution in the Government of the United States, or in any Department or Officer thereof. </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Eight</a:t>
            </a:r>
            <a:r>
              <a:rPr lang="en-US" dirty="0" smtClean="0"/>
              <a:t> </a:t>
            </a:r>
            <a:r>
              <a:rPr lang="en-US" dirty="0"/>
              <a:t>Wikipedia: </a:t>
            </a:r>
            <a:r>
              <a:rPr lang="en-US" dirty="0">
                <a:hlinkClick r:id="rId3"/>
              </a:rPr>
              <a:t>Article One, Section </a:t>
            </a:r>
            <a:r>
              <a:rPr lang="en-US" dirty="0" smtClean="0">
                <a:hlinkClick r:id="rId3"/>
              </a:rPr>
              <a:t>Eight</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These are the delegated powers of the national government. These contain the powers that Congress is specifically authorized to pass laws about. </a:t>
            </a:r>
            <a:br>
              <a:rPr lang="en-US" dirty="0" smtClean="0"/>
            </a:br>
            <a:r>
              <a:rPr lang="en-US" dirty="0" smtClean="0"/>
              <a:t/>
            </a:r>
            <a:br>
              <a:rPr lang="en-US" dirty="0" smtClean="0"/>
            </a:br>
            <a:r>
              <a:rPr lang="en-US" dirty="0" smtClean="0"/>
              <a:t>Note they concern, primarily, commerce and the military.</a:t>
            </a:r>
            <a:endParaRPr lang="en-US" dirty="0"/>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Three specific parts of section 8 have become known as the elastic clauses due to the flexibility in how they have been interpreted. </a:t>
            </a:r>
            <a:endParaRPr lang="en-US" dirty="0"/>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3"/>
          <p:cNvSpPr>
            <a:spLocks noGrp="1"/>
          </p:cNvSpPr>
          <p:nvPr>
            <p:ph type="title"/>
          </p:nvPr>
        </p:nvSpPr>
        <p:spPr>
          <a:xfrm>
            <a:off x="457200" y="274638"/>
            <a:ext cx="8229600" cy="6049962"/>
          </a:xfrm>
        </p:spPr>
        <p:txBody>
          <a:bodyPr/>
          <a:lstStyle/>
          <a:p>
            <a:r>
              <a:rPr lang="en-US" dirty="0" smtClean="0">
                <a:hlinkClick r:id="rId2"/>
              </a:rPr>
              <a:t>General Welfare</a:t>
            </a:r>
            <a:r>
              <a:rPr lang="en-US" dirty="0" smtClean="0"/>
              <a:t/>
            </a:r>
            <a:br>
              <a:rPr lang="en-US" dirty="0" smtClean="0"/>
            </a:br>
            <a:r>
              <a:rPr lang="en-US" dirty="0" smtClean="0">
                <a:hlinkClick r:id="rId3"/>
              </a:rPr>
              <a:t>Commerce</a:t>
            </a:r>
            <a:r>
              <a:rPr lang="en-US" dirty="0" smtClean="0"/>
              <a:t/>
            </a:r>
            <a:br>
              <a:rPr lang="en-US" dirty="0" smtClean="0"/>
            </a:br>
            <a:r>
              <a:rPr lang="en-US" dirty="0" smtClean="0">
                <a:hlinkClick r:id="rId4"/>
              </a:rPr>
              <a:t>Necessary and Proper</a:t>
            </a:r>
            <a:endParaRPr lang="en-US" dirty="0" smtClean="0"/>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i="1" smtClean="0"/>
              <a:t>Section Nine: The Limits of Congressional Power</a:t>
            </a:r>
            <a:endParaRPr lang="en-US" smtClean="0"/>
          </a:p>
        </p:txBody>
      </p:sp>
      <p:sp>
        <p:nvSpPr>
          <p:cNvPr id="72707" name="Content Placeholder 2"/>
          <p:cNvSpPr>
            <a:spLocks noGrp="1"/>
          </p:cNvSpPr>
          <p:nvPr>
            <p:ph idx="1"/>
          </p:nvPr>
        </p:nvSpPr>
        <p:spPr/>
        <p:txBody>
          <a:bodyPr/>
          <a:lstStyle/>
          <a:p>
            <a:r>
              <a:rPr lang="en-US" sz="2800" dirty="0" smtClean="0"/>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 </a:t>
            </a:r>
          </a:p>
          <a:p>
            <a:r>
              <a:rPr lang="en-US" sz="2800" dirty="0" smtClean="0"/>
              <a:t>The Privilege of the Writ of Habeas Corpus shall not be suspended, unless when in Cases of Rebellion or Invasion the public Safety may require it. </a:t>
            </a:r>
          </a:p>
          <a:p>
            <a:endParaRPr lang="en-US" sz="2800" dirty="0" smtClean="0"/>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i="1" dirty="0" smtClean="0"/>
              <a:t>Section Nine: The Limits of Congressional </a:t>
            </a:r>
            <a:r>
              <a:rPr lang="en-US" i="1" dirty="0"/>
              <a:t>Power, continued</a:t>
            </a:r>
            <a:endParaRPr lang="en-US" dirty="0" smtClean="0"/>
          </a:p>
        </p:txBody>
      </p:sp>
      <p:sp>
        <p:nvSpPr>
          <p:cNvPr id="72707" name="Content Placeholder 2"/>
          <p:cNvSpPr>
            <a:spLocks noGrp="1"/>
          </p:cNvSpPr>
          <p:nvPr>
            <p:ph idx="1"/>
          </p:nvPr>
        </p:nvSpPr>
        <p:spPr/>
        <p:txBody>
          <a:bodyPr/>
          <a:lstStyle/>
          <a:p>
            <a:r>
              <a:rPr lang="en-US" dirty="0" smtClean="0"/>
              <a:t>No Bill of Attainder or ex post facto Law shall be passed. </a:t>
            </a:r>
          </a:p>
          <a:p>
            <a:r>
              <a:rPr lang="en-US" dirty="0" smtClean="0"/>
              <a:t>No Capitation, or other direct, Tax shall be laid, unless in Proportion to the Census of Enumeration herein before directed to be taken. </a:t>
            </a:r>
          </a:p>
          <a:p>
            <a:r>
              <a:rPr lang="en-US" dirty="0" smtClean="0"/>
              <a:t>No Tax or Duty shall be laid on Articles exported from any State. </a:t>
            </a:r>
          </a:p>
          <a:p>
            <a:endParaRPr lang="en-US" dirty="0" smtClean="0"/>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i="1" dirty="0" smtClean="0"/>
              <a:t>Section Nine: The Limits of Congressional </a:t>
            </a:r>
            <a:r>
              <a:rPr lang="en-US" i="1" dirty="0"/>
              <a:t>Power, continued</a:t>
            </a:r>
            <a:endParaRPr lang="en-US" dirty="0" smtClean="0"/>
          </a:p>
        </p:txBody>
      </p:sp>
      <p:sp>
        <p:nvSpPr>
          <p:cNvPr id="73731" name="Content Placeholder 2"/>
          <p:cNvSpPr>
            <a:spLocks noGrp="1"/>
          </p:cNvSpPr>
          <p:nvPr>
            <p:ph idx="1"/>
          </p:nvPr>
        </p:nvSpPr>
        <p:spPr/>
        <p:txBody>
          <a:bodyPr/>
          <a:lstStyle/>
          <a:p>
            <a:r>
              <a:rPr lang="en-US" sz="2800" dirty="0" smtClean="0"/>
              <a:t>No Preference shall be given by any Regulation of Commerce or Revenue to the Ports of one State over those of another: nor shall Vessels bound to, or from, one State, be obliged to enter, clear or pay Duties in another. </a:t>
            </a:r>
          </a:p>
          <a:p>
            <a:r>
              <a:rPr lang="en-US" sz="2800" dirty="0" smtClean="0"/>
              <a:t>No Money shall be drawn from the Treasury, but in Consequence of Appropriations made by Law; and a regular Statement and Account of the Receipts and Expenditures of all public Money shall be published from time to time. </a:t>
            </a:r>
          </a:p>
          <a:p>
            <a:endParaRPr lang="en-US" sz="2800" dirty="0" smtClean="0"/>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i="1" dirty="0" smtClean="0"/>
              <a:t>Section Nine: The Limits of Congressional </a:t>
            </a:r>
            <a:r>
              <a:rPr lang="en-US" i="1" dirty="0"/>
              <a:t>Power, continued</a:t>
            </a:r>
            <a:endParaRPr lang="en-US" dirty="0" smtClean="0"/>
          </a:p>
        </p:txBody>
      </p:sp>
      <p:sp>
        <p:nvSpPr>
          <p:cNvPr id="74755" name="Content Placeholder 2"/>
          <p:cNvSpPr>
            <a:spLocks noGrp="1"/>
          </p:cNvSpPr>
          <p:nvPr>
            <p:ph idx="1"/>
          </p:nvPr>
        </p:nvSpPr>
        <p:spPr/>
        <p:txBody>
          <a:bodyPr/>
          <a:lstStyle/>
          <a:p>
            <a:r>
              <a:rPr lang="en-US" dirty="0" smtClean="0"/>
              <a:t>No Title of Nobility shall be granted by the United States: And no Person holding any Office of Profit or Trust under them, shall, without the Consent of the Congress, accept of any present, Emolument, Office, or Title, of any kind whatever, from any King, Prince or foreign State.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126162"/>
          </a:xfrm>
        </p:spPr>
        <p:txBody>
          <a:bodyPr/>
          <a:lstStyle/>
          <a:p>
            <a:r>
              <a:rPr lang="en-US" smtClean="0"/>
              <a:t>This week we read through and attempt to understand the articles of the U.S. and Texas Constitutions which create the U.S. Congress and the Texas Legislature.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sz="2800" dirty="0" smtClean="0"/>
              <a:t>The Articles of Confederation</a:t>
            </a:r>
            <a:br>
              <a:rPr lang="en-US" sz="2800" dirty="0" smtClean="0"/>
            </a:br>
            <a:r>
              <a:rPr lang="en-US" sz="2800" dirty="0" smtClean="0"/>
              <a:t/>
            </a:r>
            <a:br>
              <a:rPr lang="en-US" sz="2800" dirty="0" smtClean="0"/>
            </a:br>
            <a:r>
              <a:rPr lang="en-US" sz="2800" dirty="0" smtClean="0"/>
              <a:t>Article V. For the most convenient management of the general interests of the United States, delegates shall be annually appointed in such manner as the legislatures of each State shall direct, to meet in Congress on the first Monday in November, in every year, with a power reserved to each State to recall its delegates, or any of them, at any time within the year, and to send others in their stead for the remainder of the year.</a:t>
            </a: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a:t>
            </a:r>
            <a:r>
              <a:rPr lang="en-US" dirty="0" smtClean="0">
                <a:hlinkClick r:id="rId2"/>
              </a:rPr>
              <a:t>Section Nine</a:t>
            </a:r>
            <a:r>
              <a:rPr lang="en-US" dirty="0" smtClean="0"/>
              <a:t> </a:t>
            </a:r>
            <a:r>
              <a:rPr lang="en-US" dirty="0"/>
              <a:t>Wikipedia: </a:t>
            </a:r>
            <a:r>
              <a:rPr lang="en-US" dirty="0">
                <a:hlinkClick r:id="rId3"/>
              </a:rPr>
              <a:t>Article One, Section </a:t>
            </a:r>
            <a:r>
              <a:rPr lang="en-US" dirty="0" smtClean="0">
                <a:hlinkClick r:id="rId3"/>
              </a:rPr>
              <a:t>Nine</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This section contains the explicit limits on the powers of Congress. </a:t>
            </a:r>
            <a:br>
              <a:rPr lang="en-US" dirty="0" smtClean="0"/>
            </a:br>
            <a:r>
              <a:rPr lang="en-US" dirty="0" smtClean="0"/>
              <a:t/>
            </a:r>
            <a:br>
              <a:rPr lang="en-US" dirty="0" smtClean="0"/>
            </a:br>
            <a:r>
              <a:rPr lang="en-US" dirty="0" smtClean="0"/>
              <a:t>The First Amendment adds to this </a:t>
            </a:r>
            <a:r>
              <a:rPr lang="en-US" dirty="0" smtClean="0"/>
              <a:t>list by stating six additional things Congress cannot write laws about. </a:t>
            </a:r>
            <a:endParaRPr lang="en-US" dirty="0"/>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“Congress shall make no law respecting an establishment of religion, or prohibiting the free exercise thereof; or abridging the freedom of speech, or of the press; or the right of the people peaceably to assemble, and to petition the Government for a redress of grievances.”</a:t>
            </a:r>
            <a:endParaRPr lang="en-US" sz="4000" dirty="0"/>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Tenth Amendment also defines a limit on national power, but a very undefined limit. </a:t>
            </a:r>
            <a:endParaRPr lang="en-US" dirty="0"/>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229600" cy="6126162"/>
          </a:xfrm>
        </p:spPr>
        <p:txBody>
          <a:bodyPr/>
          <a:lstStyle/>
          <a:p>
            <a:r>
              <a:rPr lang="en-US" dirty="0" smtClean="0"/>
              <a:t> “The powers not delegated to the United States by the Constitution, nor prohibited by it to the States, are reserved to the States respectively, or to the people.” </a:t>
            </a:r>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274638"/>
            <a:ext cx="8229600" cy="6126162"/>
          </a:xfrm>
        </p:spPr>
        <p:txBody>
          <a:bodyPr/>
          <a:lstStyle/>
          <a:p>
            <a:r>
              <a:rPr lang="en-US" dirty="0" smtClean="0"/>
              <a:t>Theoretically this means that the powers of the national government are limited, but the powers of the states are expansive. </a:t>
            </a:r>
            <a:br>
              <a:rPr lang="en-US" dirty="0" smtClean="0"/>
            </a:br>
            <a:r>
              <a:rPr lang="en-US" dirty="0" smtClean="0"/>
              <a:t/>
            </a:r>
            <a:br>
              <a:rPr lang="en-US" dirty="0" smtClean="0"/>
            </a:br>
            <a:r>
              <a:rPr lang="en-US" dirty="0" smtClean="0"/>
              <a:t>The language in the Texas Constitutions makes its powers restrictive.</a:t>
            </a: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Increasingly loose readings of the elastic clauses have lead to greater conflict between the national and state governments.</a:t>
            </a:r>
            <a:endParaRPr lang="en-US" dirty="0"/>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eaLnBrk="1" hangingPunct="1"/>
            <a:r>
              <a:rPr lang="en-US" i="1" smtClean="0"/>
              <a:t>Section Ten: The Limits of State Power</a:t>
            </a:r>
            <a:endParaRPr lang="en-US" smtClean="0"/>
          </a:p>
        </p:txBody>
      </p:sp>
      <p:sp>
        <p:nvSpPr>
          <p:cNvPr id="75779" name="Content Placeholder 2"/>
          <p:cNvSpPr>
            <a:spLocks noGrp="1"/>
          </p:cNvSpPr>
          <p:nvPr>
            <p:ph idx="1"/>
          </p:nvPr>
        </p:nvSpPr>
        <p:spPr/>
        <p:txBody>
          <a:bodyPr/>
          <a:lstStyle/>
          <a:p>
            <a:pPr eaLnBrk="1" hangingPunct="1"/>
            <a:r>
              <a:rPr lang="en-US" smtClean="0"/>
              <a:t>No State shall enter into any Treaty, Alliance, or Confederation; grant Letters of Marque and Reprisal; coin Money; emit Bills of Credit; make any Thing but gold and silver Coin a Tender in Payment of Debts; pass any Bill of Attainder, ex post facto Law, or Law impairing the Obligation of Contracts, or grant any Title of Nobility. </a:t>
            </a: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i="1" dirty="0" smtClean="0"/>
              <a:t>Section Ten: The Limits of State </a:t>
            </a:r>
            <a:r>
              <a:rPr lang="en-US" i="1" dirty="0"/>
              <a:t>Power, continued</a:t>
            </a:r>
            <a:endParaRPr lang="en-US" dirty="0" smtClean="0"/>
          </a:p>
        </p:txBody>
      </p:sp>
      <p:sp>
        <p:nvSpPr>
          <p:cNvPr id="76803" name="Content Placeholder 2"/>
          <p:cNvSpPr>
            <a:spLocks noGrp="1"/>
          </p:cNvSpPr>
          <p:nvPr>
            <p:ph idx="1"/>
          </p:nvPr>
        </p:nvSpPr>
        <p:spPr/>
        <p:txBody>
          <a:bodyPr/>
          <a:lstStyle/>
          <a:p>
            <a:r>
              <a:rPr lang="en-US" dirty="0" smtClean="0"/>
              <a:t>No State shall, without the Consent of the Congress, lay any Imposts or Duties on Imports or Exports, except what may be absolutely necessary for executing its inspection Laws: and the net Produce of all Duties and Imposts, laid by any State on Imports or Exports, shall be for the Use of the Treasury of the United States; and all such Laws shall be subject to the Revision and </a:t>
            </a:r>
            <a:r>
              <a:rPr lang="en-US" dirty="0" err="1" smtClean="0"/>
              <a:t>Controul</a:t>
            </a:r>
            <a:r>
              <a:rPr lang="en-US" dirty="0" smtClean="0"/>
              <a:t> of the Congress. </a:t>
            </a: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i="1" dirty="0" smtClean="0"/>
              <a:t>Section Ten: The Limits of State </a:t>
            </a:r>
            <a:r>
              <a:rPr lang="en-US" i="1" dirty="0"/>
              <a:t>Power, continued</a:t>
            </a:r>
            <a:endParaRPr lang="en-US" dirty="0" smtClean="0"/>
          </a:p>
        </p:txBody>
      </p:sp>
      <p:sp>
        <p:nvSpPr>
          <p:cNvPr id="77827" name="Content Placeholder 2"/>
          <p:cNvSpPr>
            <a:spLocks noGrp="1"/>
          </p:cNvSpPr>
          <p:nvPr>
            <p:ph idx="1"/>
          </p:nvPr>
        </p:nvSpPr>
        <p:spPr/>
        <p:txBody>
          <a:bodyPr/>
          <a:lstStyle/>
          <a:p>
            <a:r>
              <a:rPr lang="en-US" dirty="0" smtClean="0"/>
              <a:t>No State shall, without the Consent of Congress, lay any Duty of Tonnage, keep Troops, or Ships of War in time of Peace, enter into any Agreement or Compact with another State, or with a foreign Power, or engage in War, unless actually invaded, or in such imminent Danger as will not admit of delay.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126162"/>
          </a:xfrm>
        </p:spPr>
        <p:txBody>
          <a:bodyPr/>
          <a:lstStyle/>
          <a:p>
            <a:r>
              <a:rPr lang="en-US" smtClean="0"/>
              <a:t>Notice two key features of the legislature: </a:t>
            </a:r>
            <a:br>
              <a:rPr lang="en-US" smtClean="0"/>
            </a:br>
            <a:r>
              <a:rPr lang="en-US" smtClean="0"/>
              <a:t/>
            </a:r>
            <a:br>
              <a:rPr lang="en-US" smtClean="0"/>
            </a:br>
            <a:r>
              <a:rPr lang="en-US" smtClean="0"/>
              <a:t>Yearly appointments by the states.</a:t>
            </a:r>
            <a:br>
              <a:rPr lang="en-US" smtClean="0"/>
            </a:br>
            <a:r>
              <a:rPr lang="en-US" smtClean="0"/>
              <a:t>Subject to recall at any time.</a:t>
            </a: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One, Section </a:t>
            </a:r>
            <a:r>
              <a:rPr lang="en-US" dirty="0" smtClean="0">
                <a:hlinkClick r:id="rId2"/>
              </a:rPr>
              <a:t>Ten</a:t>
            </a:r>
            <a:r>
              <a:rPr lang="en-US" dirty="0" smtClean="0"/>
              <a:t/>
            </a:r>
            <a:br>
              <a:rPr lang="en-US" dirty="0" smtClean="0"/>
            </a:br>
            <a:r>
              <a:rPr lang="en-US" dirty="0" smtClean="0"/>
              <a:t>Wikipedia</a:t>
            </a:r>
            <a:r>
              <a:rPr lang="en-US" dirty="0"/>
              <a:t>: </a:t>
            </a:r>
            <a:r>
              <a:rPr lang="en-US" dirty="0">
                <a:hlinkClick r:id="rId3"/>
              </a:rPr>
              <a:t>Article One, Section </a:t>
            </a:r>
            <a:r>
              <a:rPr lang="en-US" dirty="0" smtClean="0">
                <a:hlinkClick r:id="rId3"/>
              </a:rPr>
              <a:t>Ten</a:t>
            </a:r>
            <a:endParaRPr lang="en-US" dirty="0"/>
          </a:p>
        </p:txBody>
      </p:sp>
    </p:spTree>
    <p:extLst>
      <p:ext uri="{BB962C8B-B14F-4D97-AF65-F5344CB8AC3E}">
        <p14:creationId xmlns:p14="http://schemas.microsoft.com/office/powerpoint/2010/main" val="1603334810"/>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This final section establishes the limits on state power. </a:t>
            </a:r>
            <a:br>
              <a:rPr lang="en-US" dirty="0" smtClean="0"/>
            </a:br>
            <a:r>
              <a:rPr lang="en-US" dirty="0" smtClean="0"/>
              <a:t/>
            </a:r>
            <a:br>
              <a:rPr lang="en-US" dirty="0" smtClean="0"/>
            </a:br>
            <a:r>
              <a:rPr lang="en-US" dirty="0" smtClean="0"/>
              <a:t>Note that these powers are primarily national powers.</a:t>
            </a:r>
            <a:endParaRPr lang="en-US" dirty="0"/>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One purpose of this clause it to make clear that the states are not in fact nations, and cannot do those things that nations do.</a:t>
            </a:r>
            <a:br>
              <a:rPr lang="en-US" dirty="0" smtClean="0"/>
            </a:br>
            <a:r>
              <a:rPr lang="en-US" dirty="0" smtClean="0"/>
              <a:t/>
            </a:r>
            <a:br>
              <a:rPr lang="en-US" dirty="0" smtClean="0"/>
            </a:br>
            <a:r>
              <a:rPr lang="en-US" dirty="0" smtClean="0"/>
              <a:t>This was not clear in the Declaration of Independence or the Articles of Confederation.</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126162"/>
          </a:xfrm>
        </p:spPr>
        <p:txBody>
          <a:bodyPr/>
          <a:lstStyle/>
          <a:p>
            <a:r>
              <a:rPr lang="en-US" dirty="0" smtClean="0"/>
              <a:t>This design restricted the powers of the legislature. It could not focus on national objectives – primarily commercial and military - which was fine with the states, but not the Federalists.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126162"/>
          </a:xfrm>
        </p:spPr>
        <p:txBody>
          <a:bodyPr/>
          <a:lstStyle/>
          <a:p>
            <a:r>
              <a:rPr lang="en-US" smtClean="0"/>
              <a:t>A national government detached from the states would be necessary to accomplish those objectives.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In 2301 we mentioned that three separate plans for constitutions were submitted to the Constitutional Convention. </a:t>
            </a:r>
            <a:br>
              <a:rPr lang="en-US" dirty="0" smtClean="0"/>
            </a:br>
            <a:r>
              <a:rPr lang="en-US" dirty="0" smtClean="0"/>
              <a:t/>
            </a:r>
            <a:br>
              <a:rPr lang="en-US" dirty="0" smtClean="0"/>
            </a:br>
            <a:r>
              <a:rPr lang="en-US" dirty="0" smtClean="0"/>
              <a:t>Each had a unique legislative design.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dirty="0" smtClean="0"/>
              <a:t>Hamilton’s Plan</a:t>
            </a:r>
            <a:br>
              <a:rPr lang="en-US" dirty="0" smtClean="0"/>
            </a:br>
            <a:r>
              <a:rPr lang="en-US" dirty="0" smtClean="0"/>
              <a:t>The Virginia Plan</a:t>
            </a:r>
            <a:br>
              <a:rPr lang="en-US" dirty="0" smtClean="0"/>
            </a:br>
            <a:r>
              <a:rPr lang="en-US" dirty="0" smtClean="0"/>
              <a:t>The New Jersey Plan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126162"/>
          </a:xfrm>
        </p:spPr>
        <p:txBody>
          <a:bodyPr/>
          <a:lstStyle/>
          <a:p>
            <a:r>
              <a:rPr lang="en-US" sz="4000" dirty="0" smtClean="0">
                <a:hlinkClick r:id="rId3"/>
              </a:rPr>
              <a:t>Hamilton’s Plan</a:t>
            </a:r>
            <a:r>
              <a:rPr lang="en-US" sz="4000" dirty="0" smtClean="0"/>
              <a:t/>
            </a:r>
            <a:br>
              <a:rPr lang="en-US" sz="4000" dirty="0" smtClean="0"/>
            </a:br>
            <a:r>
              <a:rPr lang="en-US" sz="4000" dirty="0" smtClean="0"/>
              <a:t/>
            </a:r>
            <a:br>
              <a:rPr lang="en-US" sz="4000" dirty="0" smtClean="0"/>
            </a:br>
            <a:r>
              <a:rPr lang="en-US" sz="4000" dirty="0" smtClean="0"/>
              <a:t> A bicameral legislature. The lower house, the Assembly, was elected by the people for three year terms. The upper house, the Senate, elected by electors chosen by the people, and with a life-term of service</a:t>
            </a:r>
            <a:br>
              <a:rPr lang="en-US" sz="4000" dirty="0" smtClean="0"/>
            </a:br>
            <a:endParaRPr lang="en-US" sz="4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126162"/>
          </a:xfrm>
        </p:spPr>
        <p:txBody>
          <a:bodyPr/>
          <a:lstStyle/>
          <a:p>
            <a:pPr eaLnBrk="1" hangingPunct="1"/>
            <a:r>
              <a:rPr lang="en-US" dirty="0" smtClean="0"/>
              <a:t/>
            </a:r>
            <a:br>
              <a:rPr lang="en-US" dirty="0" smtClean="0"/>
            </a:br>
            <a:r>
              <a:rPr lang="en-US" dirty="0" smtClean="0">
                <a:hlinkClick r:id="rId3"/>
              </a:rPr>
              <a:t>The Virginia Plan</a:t>
            </a:r>
            <a:r>
              <a:rPr lang="en-US" dirty="0" smtClean="0"/>
              <a:t/>
            </a:r>
            <a:br>
              <a:rPr lang="en-US" dirty="0" smtClean="0"/>
            </a:br>
            <a:r>
              <a:rPr lang="en-US" dirty="0" smtClean="0"/>
              <a:t/>
            </a:r>
            <a:br>
              <a:rPr lang="en-US" dirty="0" smtClean="0"/>
            </a:br>
            <a:r>
              <a:rPr lang="en-US" dirty="0" smtClean="0"/>
              <a:t>A lower chamber elected by the people of the states. An upper chamber elected by the lower chamber. The size of both determined by state population. The upper chamber selects </a:t>
            </a:r>
            <a:br>
              <a:rPr lang="en-US" dirty="0" smtClean="0"/>
            </a:br>
            <a:r>
              <a:rPr lang="en-US" dirty="0" smtClean="0"/>
              <a:t>chief executive.</a:t>
            </a:r>
            <a:br>
              <a:rPr lang="en-US" dirty="0" smtClean="0"/>
            </a:b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126162"/>
          </a:xfrm>
        </p:spPr>
        <p:txBody>
          <a:bodyPr/>
          <a:lstStyle/>
          <a:p>
            <a:r>
              <a:rPr lang="en-US" smtClean="0"/>
              <a:t>The central dispute involved the relationship between the nation and the states. Would the national government rest its authority on the people or on the states? What would be the dominant entity?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title"/>
          </p:nvPr>
        </p:nvSpPr>
        <p:spPr>
          <a:xfrm>
            <a:off x="457200" y="274638"/>
            <a:ext cx="8229600" cy="6049962"/>
          </a:xfrm>
        </p:spPr>
        <p:txBody>
          <a:bodyPr/>
          <a:lstStyle/>
          <a:p>
            <a:pPr eaLnBrk="1" hangingPunct="1"/>
            <a:r>
              <a:rPr lang="en-US" dirty="0" smtClean="0"/>
              <a:t>Key Federalist Goal: </a:t>
            </a:r>
            <a:br>
              <a:rPr lang="en-US" dirty="0" smtClean="0"/>
            </a:br>
            <a:r>
              <a:rPr lang="en-US" dirty="0" smtClean="0"/>
              <a:t/>
            </a:r>
            <a:br>
              <a:rPr lang="en-US" dirty="0" smtClean="0"/>
            </a:br>
            <a:r>
              <a:rPr lang="en-US" dirty="0" smtClean="0"/>
              <a:t>Base the national government on the people. Bypass the states. The House of Representatives would be that basis.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049962"/>
          </a:xfrm>
        </p:spPr>
        <p:txBody>
          <a:bodyPr/>
          <a:lstStyle/>
          <a:p>
            <a:r>
              <a:rPr lang="en-US" smtClean="0"/>
              <a:t>For a quick overview, click on the two following links: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126162"/>
          </a:xfrm>
        </p:spPr>
        <p:txBody>
          <a:bodyPr/>
          <a:lstStyle/>
          <a:p>
            <a:r>
              <a:rPr lang="en-US" smtClean="0"/>
              <a:t>The people are ultimately sovereign, but which level of government would rest on the people’s authority?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would require a compromise (the Great Compromise).</a:t>
            </a:r>
            <a:br>
              <a:rPr lang="en-US" dirty="0" smtClean="0"/>
            </a:br>
            <a:r>
              <a:rPr lang="en-US" dirty="0" smtClean="0"/>
              <a:t/>
            </a:r>
            <a:br>
              <a:rPr lang="en-US" dirty="0" smtClean="0"/>
            </a:br>
            <a:r>
              <a:rPr lang="en-US" dirty="0" smtClean="0">
                <a:hlinkClick r:id="rId2"/>
              </a:rPr>
              <a:t>The New Jersey Plan</a:t>
            </a:r>
            <a:r>
              <a:rPr lang="en-US" dirty="0" smtClean="0"/>
              <a:t/>
            </a:r>
            <a:br>
              <a:rPr lang="en-US" dirty="0" smtClean="0"/>
            </a:br>
            <a:r>
              <a:rPr lang="en-US" dirty="0" smtClean="0"/>
              <a:t/>
            </a:r>
            <a:br>
              <a:rPr lang="en-US" dirty="0" smtClean="0"/>
            </a:br>
            <a:r>
              <a:rPr lang="en-US" dirty="0" smtClean="0"/>
              <a:t>Both the states and nation were sovereign.</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dirty="0" smtClean="0"/>
              <a:t>How? </a:t>
            </a:r>
            <a:br>
              <a:rPr lang="en-US" dirty="0" smtClean="0"/>
            </a:br>
            <a:r>
              <a:rPr lang="en-US" dirty="0" smtClean="0"/>
              <a:t/>
            </a:r>
            <a:br>
              <a:rPr lang="en-US" dirty="0" smtClean="0"/>
            </a:br>
            <a:r>
              <a:rPr lang="en-US" dirty="0" smtClean="0"/>
              <a:t>By granting to each control over one of two chambers in the Legislative Branch.</a:t>
            </a:r>
            <a:br>
              <a:rPr lang="en-US" dirty="0" smtClean="0"/>
            </a:br>
            <a:r>
              <a:rPr lang="en-US" dirty="0" smtClean="0"/>
              <a:t/>
            </a:r>
            <a:br>
              <a:rPr lang="en-US" dirty="0" smtClean="0"/>
            </a:br>
            <a:r>
              <a:rPr lang="en-US" dirty="0" smtClean="0"/>
              <a:t>This was the consequence of the Great Compromise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The Great Compromise</a:t>
            </a:r>
          </a:p>
        </p:txBody>
      </p:sp>
      <p:sp>
        <p:nvSpPr>
          <p:cNvPr id="33795" name="Content Placeholder 2"/>
          <p:cNvSpPr>
            <a:spLocks noGrp="1"/>
          </p:cNvSpPr>
          <p:nvPr>
            <p:ph idx="1"/>
          </p:nvPr>
        </p:nvSpPr>
        <p:spPr/>
        <p:txBody>
          <a:bodyPr/>
          <a:lstStyle/>
          <a:p>
            <a:pPr eaLnBrk="1" hangingPunct="1"/>
            <a:r>
              <a:rPr lang="en-US" smtClean="0"/>
              <a:t>Lower chamber is the people’s branch. It is elected by the population, composition based on population. Designed to be delegates. </a:t>
            </a:r>
          </a:p>
          <a:p>
            <a:pPr eaLnBrk="1" hangingPunct="1">
              <a:buFont typeface="Arial" charset="0"/>
              <a:buNone/>
            </a:pPr>
            <a:endParaRPr lang="en-US" smtClean="0"/>
          </a:p>
          <a:p>
            <a:pPr eaLnBrk="1" hangingPunct="1"/>
            <a:r>
              <a:rPr lang="en-US" smtClean="0"/>
              <a:t>Upper chamber is the state’s branch. Originally selected by the state legislatures. Designed to be trustee.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a:xfrm>
            <a:off x="457200" y="274638"/>
            <a:ext cx="8229600" cy="6049962"/>
          </a:xfrm>
        </p:spPr>
        <p:txBody>
          <a:bodyPr/>
          <a:lstStyle/>
          <a:p>
            <a:pPr eaLnBrk="1" hangingPunct="1"/>
            <a:r>
              <a:rPr lang="en-US" dirty="0" smtClean="0"/>
              <a:t>On to the Constitutional Design </a:t>
            </a:r>
            <a:br>
              <a:rPr lang="en-US" dirty="0" smtClean="0"/>
            </a:br>
            <a:r>
              <a:rPr lang="en-US" dirty="0" smtClean="0"/>
              <a:t>of the </a:t>
            </a:r>
            <a:r>
              <a:rPr lang="en-US" dirty="0" smtClean="0">
                <a:hlinkClick r:id="rId3"/>
              </a:rPr>
              <a:t>U.S. Congress</a:t>
            </a:r>
            <a:r>
              <a:rPr lang="en-US" dirty="0" smtClean="0"/>
              <a:t/>
            </a:r>
            <a:br>
              <a:rPr lang="en-US" dirty="0" smtClean="0"/>
            </a:br>
            <a:r>
              <a:rPr lang="en-US" dirty="0" smtClean="0"/>
              <a:t/>
            </a:r>
            <a:br>
              <a:rPr lang="en-US" dirty="0" smtClean="0"/>
            </a:br>
            <a:r>
              <a:rPr lang="en-US" dirty="0" smtClean="0">
                <a:hlinkClick r:id="rId4"/>
              </a:rPr>
              <a:t>Article One</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i="1" dirty="0" smtClean="0"/>
              <a:t>Section One: The Vesting Clause and Bicameralism</a:t>
            </a:r>
            <a:endParaRPr lang="en-US" dirty="0" smtClean="0"/>
          </a:p>
        </p:txBody>
      </p:sp>
      <p:sp>
        <p:nvSpPr>
          <p:cNvPr id="35843"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r>
              <a:rPr lang="en-US" smtClean="0"/>
              <a:t>All legislative Powers </a:t>
            </a:r>
            <a:r>
              <a:rPr lang="en-US" smtClean="0">
                <a:solidFill>
                  <a:srgbClr val="FF0000"/>
                </a:solidFill>
              </a:rPr>
              <a:t>herein granted </a:t>
            </a:r>
            <a:r>
              <a:rPr lang="en-US" smtClean="0"/>
              <a:t>shall be </a:t>
            </a:r>
          </a:p>
          <a:p>
            <a:pPr eaLnBrk="1" hangingPunct="1">
              <a:buFont typeface="Arial" charset="0"/>
              <a:buNone/>
            </a:pPr>
            <a:r>
              <a:rPr lang="en-US" smtClean="0"/>
              <a:t>vested in a Congress of the United States, which </a:t>
            </a:r>
          </a:p>
          <a:p>
            <a:pPr eaLnBrk="1" hangingPunct="1">
              <a:buFont typeface="Arial" charset="0"/>
              <a:buNone/>
            </a:pPr>
            <a:r>
              <a:rPr lang="en-US" smtClean="0"/>
              <a:t>shall consist of a Senate and House of </a:t>
            </a:r>
          </a:p>
          <a:p>
            <a:pPr eaLnBrk="1" hangingPunct="1">
              <a:buFont typeface="Arial" charset="0"/>
              <a:buNone/>
            </a:pPr>
            <a:r>
              <a:rPr lang="en-US" smtClean="0"/>
              <a:t>Representatives.</a:t>
            </a:r>
          </a:p>
          <a:p>
            <a:pPr eaLnBrk="1" hangingPunct="1">
              <a:buFont typeface="Arial" charset="0"/>
              <a:buNone/>
            </a:pPr>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For information online: </a:t>
            </a:r>
            <a:br>
              <a:rPr lang="en-US" dirty="0" smtClean="0"/>
            </a:br>
            <a:r>
              <a:rPr lang="en-US" dirty="0" smtClean="0"/>
              <a:t/>
            </a:r>
            <a:br>
              <a:rPr lang="en-US" dirty="0" smtClean="0"/>
            </a:br>
            <a:r>
              <a:rPr lang="en-US" dirty="0" smtClean="0"/>
              <a:t>Find </a:t>
            </a:r>
            <a:r>
              <a:rPr lang="en-US" dirty="0" smtClean="0"/>
              <a:t>Law: </a:t>
            </a:r>
            <a:r>
              <a:rPr lang="en-US" dirty="0" smtClean="0">
                <a:hlinkClick r:id="rId2"/>
              </a:rPr>
              <a:t>Article One, Section </a:t>
            </a:r>
            <a:r>
              <a:rPr lang="en-US" dirty="0" smtClean="0">
                <a:hlinkClick r:id="rId2"/>
              </a:rPr>
              <a:t>One</a:t>
            </a:r>
            <a:r>
              <a:rPr lang="en-US" dirty="0" smtClean="0"/>
              <a:t/>
            </a:r>
            <a:br>
              <a:rPr lang="en-US" dirty="0" smtClean="0"/>
            </a:br>
            <a:r>
              <a:rPr lang="en-US" dirty="0" smtClean="0"/>
              <a:t>Wikipedia: </a:t>
            </a:r>
            <a:r>
              <a:rPr lang="en-US" dirty="0" smtClean="0">
                <a:hlinkClick r:id="rId3"/>
              </a:rPr>
              <a:t>Article One, Section </a:t>
            </a:r>
            <a:r>
              <a:rPr lang="en-US" dirty="0" smtClean="0">
                <a:hlinkClick r:id="rId3"/>
              </a:rPr>
              <a:t>One</a:t>
            </a:r>
            <a:endParaRPr lang="en-US" dirty="0"/>
          </a:p>
        </p:txBody>
      </p:sp>
    </p:spTree>
    <p:extLst>
      <p:ext uri="{BB962C8B-B14F-4D97-AF65-F5344CB8AC3E}">
        <p14:creationId xmlns:p14="http://schemas.microsoft.com/office/powerpoint/2010/main" val="35535063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Articles 1, 2, and 3 each begin with </a:t>
            </a:r>
            <a:r>
              <a:rPr lang="en-US" sz="4000" dirty="0" smtClean="0">
                <a:hlinkClick r:id="rId2"/>
              </a:rPr>
              <a:t>a vesting clause</a:t>
            </a:r>
            <a:r>
              <a:rPr lang="en-US" sz="4000" dirty="0" smtClean="0"/>
              <a:t> which grants a governmental power to one the three institutions. This one clarifies the role of Congress. It makes clear that neither the executive nor judicial braches can exercise legislative power. </a:t>
            </a:r>
            <a:endParaRPr lang="en-US" sz="4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necessary in order to fully separate powers. But as we will see, the executive through rulemaking power, and the courts, through judicial review, have powers that seem legislative in character.</a:t>
            </a:r>
            <a:endParaRPr lang="en-US" dirty="0"/>
          </a:p>
        </p:txBody>
      </p:sp>
    </p:spTree>
    <p:extLst>
      <p:ext uri="{BB962C8B-B14F-4D97-AF65-F5344CB8AC3E}">
        <p14:creationId xmlns:p14="http://schemas.microsoft.com/office/powerpoint/2010/main" val="9246323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t>There was no vesting clause in the Articles of Confederation. Therefore no clear function granted to Congress</a:t>
            </a:r>
            <a:r>
              <a:rPr lang="en-US" dirty="0" smtClean="0"/>
              <a:t>. </a:t>
            </a:r>
            <a:br>
              <a:rPr lang="en-US" dirty="0" smtClean="0"/>
            </a:br>
            <a:r>
              <a:rPr lang="en-US" dirty="0" smtClean="0"/>
              <a:t/>
            </a:r>
            <a:br>
              <a:rPr lang="en-US" dirty="0" smtClean="0"/>
            </a:br>
            <a:r>
              <a:rPr lang="en-US" dirty="0" smtClean="0"/>
              <a:t>It was established: “</a:t>
            </a:r>
            <a:r>
              <a:rPr lang="en-US" dirty="0"/>
              <a:t>For the most convenient management of the general interests of the United </a:t>
            </a:r>
            <a:r>
              <a:rPr lang="en-US" dirty="0" smtClean="0"/>
              <a:t>States.” What does that mean?</a:t>
            </a:r>
            <a:endParaRPr lang="en-US" dirty="0"/>
          </a:p>
        </p:txBody>
      </p:sp>
    </p:spTree>
    <p:extLst>
      <p:ext uri="{BB962C8B-B14F-4D97-AF65-F5344CB8AC3E}">
        <p14:creationId xmlns:p14="http://schemas.microsoft.com/office/powerpoint/2010/main" val="4188118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6126162"/>
          </a:xfrm>
        </p:spPr>
        <p:txBody>
          <a:bodyPr/>
          <a:lstStyle/>
          <a:p>
            <a:r>
              <a:rPr lang="en-US" smtClean="0"/>
              <a:t>The U.S. Congress:</a:t>
            </a:r>
            <a:r>
              <a:rPr lang="en-US" smtClean="0">
                <a:hlinkClick r:id="rId3"/>
              </a:rPr>
              <a:t/>
            </a:r>
            <a:br>
              <a:rPr lang="en-US" smtClean="0">
                <a:hlinkClick r:id="rId3"/>
              </a:rPr>
            </a:br>
            <a:r>
              <a:rPr lang="en-US" smtClean="0">
                <a:hlinkClick r:id="rId3"/>
              </a:rPr>
              <a:t/>
            </a:r>
            <a:br>
              <a:rPr lang="en-US" smtClean="0">
                <a:hlinkClick r:id="rId3"/>
              </a:rPr>
            </a:br>
            <a:r>
              <a:rPr lang="en-US" smtClean="0">
                <a:hlinkClick r:id="rId3"/>
              </a:rPr>
              <a:t>Article One of the </a:t>
            </a:r>
            <a:br>
              <a:rPr lang="en-US" smtClean="0">
                <a:hlinkClick r:id="rId3"/>
              </a:rPr>
            </a:br>
            <a:r>
              <a:rPr lang="en-US" smtClean="0">
                <a:hlinkClick r:id="rId3"/>
              </a:rPr>
              <a:t>U.S. Constitution</a:t>
            </a:r>
            <a:r>
              <a:rPr lang="en-US" smtClean="0"/>
              <a:t>.</a:t>
            </a:r>
            <a:br>
              <a:rPr lang="en-US" smtClean="0"/>
            </a:br>
            <a:r>
              <a:rPr lang="en-US" smtClean="0"/>
              <a:t/>
            </a:r>
            <a:br>
              <a:rPr lang="en-US" smtClean="0"/>
            </a:br>
            <a:r>
              <a:rPr lang="en-US" sz="2400" smtClean="0"/>
              <a:t>(</a:t>
            </a:r>
            <a:r>
              <a:rPr lang="en-US" sz="2400" smtClean="0">
                <a:hlinkClick r:id="rId4"/>
              </a:rPr>
              <a:t>wikipedia</a:t>
            </a:r>
            <a:r>
              <a:rPr lang="en-US" sz="2400" smtClean="0"/>
              <a: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Notice the term “herein granted.” This is taken to restrict the legislative powers to those that are spelled out in Section 8 below.</a:t>
            </a:r>
            <a:br>
              <a:rPr lang="en-US" dirty="0" smtClean="0"/>
            </a:br>
            <a:r>
              <a:rPr lang="en-US" dirty="0" smtClean="0"/>
              <a:t/>
            </a:r>
            <a:br>
              <a:rPr lang="en-US" dirty="0" smtClean="0"/>
            </a:br>
            <a:r>
              <a:rPr lang="en-US" dirty="0" smtClean="0"/>
              <a:t>But, controversially, other powers have been argued to fall under the implied powers. More on this below.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Section Two: The House of Representatives</a:t>
            </a:r>
            <a:r>
              <a:rPr lang="en-US" dirty="0" smtClean="0"/>
              <a:t/>
            </a:r>
            <a:br>
              <a:rPr lang="en-US" dirty="0" smtClean="0"/>
            </a:br>
            <a:endParaRPr lang="en-US" dirty="0" smtClean="0"/>
          </a:p>
        </p:txBody>
      </p:sp>
      <p:sp>
        <p:nvSpPr>
          <p:cNvPr id="36867" name="Content Placeholder 2"/>
          <p:cNvSpPr>
            <a:spLocks noGrp="1"/>
          </p:cNvSpPr>
          <p:nvPr>
            <p:ph idx="1"/>
          </p:nvPr>
        </p:nvSpPr>
        <p:spPr>
          <a:xfrm>
            <a:off x="457200" y="2057400"/>
            <a:ext cx="8229600" cy="4068763"/>
          </a:xfrm>
        </p:spPr>
        <p:txBody>
          <a:bodyPr/>
          <a:lstStyle/>
          <a:p>
            <a:pPr eaLnBrk="1" hangingPunct="1">
              <a:buFont typeface="Arial" charset="0"/>
              <a:buNone/>
            </a:pPr>
            <a:r>
              <a:rPr lang="en-US" dirty="0" smtClean="0"/>
              <a:t>The House of Representatives shall be </a:t>
            </a:r>
          </a:p>
          <a:p>
            <a:pPr eaLnBrk="1" hangingPunct="1">
              <a:buFont typeface="Arial" charset="0"/>
              <a:buNone/>
            </a:pPr>
            <a:r>
              <a:rPr lang="en-US" dirty="0" smtClean="0"/>
              <a:t>composed of Members chosen every second </a:t>
            </a:r>
          </a:p>
          <a:p>
            <a:pPr eaLnBrk="1" hangingPunct="1">
              <a:buFont typeface="Arial" charset="0"/>
              <a:buNone/>
            </a:pPr>
            <a:r>
              <a:rPr lang="en-US" dirty="0" smtClean="0"/>
              <a:t>Year by the People of the several States, and the</a:t>
            </a:r>
          </a:p>
          <a:p>
            <a:pPr eaLnBrk="1" hangingPunct="1">
              <a:buFont typeface="Arial" charset="0"/>
              <a:buNone/>
            </a:pPr>
            <a:r>
              <a:rPr lang="en-US" dirty="0" smtClean="0"/>
              <a:t> Electors in each State shall have the </a:t>
            </a:r>
          </a:p>
          <a:p>
            <a:pPr eaLnBrk="1" hangingPunct="1">
              <a:buFont typeface="Arial" charset="0"/>
              <a:buNone/>
            </a:pPr>
            <a:r>
              <a:rPr lang="en-US" dirty="0" smtClean="0"/>
              <a:t>Qualifications requisite for Electors of the most </a:t>
            </a:r>
          </a:p>
          <a:p>
            <a:pPr eaLnBrk="1" hangingPunct="1">
              <a:buFont typeface="Arial" charset="0"/>
              <a:buNone/>
            </a:pPr>
            <a:r>
              <a:rPr lang="en-US" dirty="0" smtClean="0"/>
              <a:t>numerous Branch of the State Legislature.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a:t>For information online: </a:t>
            </a:r>
            <a:br>
              <a:rPr lang="en-US" dirty="0"/>
            </a:br>
            <a:r>
              <a:rPr lang="en-US" dirty="0"/>
              <a:t/>
            </a:r>
            <a:br>
              <a:rPr lang="en-US" dirty="0"/>
            </a:br>
            <a:r>
              <a:rPr lang="en-US" dirty="0"/>
              <a:t>Find Law: </a:t>
            </a:r>
            <a:r>
              <a:rPr lang="en-US" dirty="0">
                <a:hlinkClick r:id="rId2"/>
              </a:rPr>
              <a:t>Article </a:t>
            </a:r>
            <a:r>
              <a:rPr lang="en-US" dirty="0" smtClean="0">
                <a:hlinkClick r:id="rId2"/>
              </a:rPr>
              <a:t>One</a:t>
            </a:r>
            <a:r>
              <a:rPr lang="en-US" dirty="0">
                <a:hlinkClick r:id="rId2"/>
              </a:rPr>
              <a:t>, Section </a:t>
            </a:r>
            <a:r>
              <a:rPr lang="en-US" dirty="0" smtClean="0">
                <a:hlinkClick r:id="rId2"/>
              </a:rPr>
              <a:t>Two</a:t>
            </a:r>
            <a:r>
              <a:rPr lang="en-US" dirty="0"/>
              <a:t/>
            </a:r>
            <a:br>
              <a:rPr lang="en-US" dirty="0"/>
            </a:br>
            <a:r>
              <a:rPr lang="en-US" dirty="0"/>
              <a:t>Wikipedia: </a:t>
            </a:r>
            <a:r>
              <a:rPr lang="en-US" dirty="0">
                <a:hlinkClick r:id="rId3"/>
              </a:rPr>
              <a:t>Article One, Section </a:t>
            </a:r>
            <a:r>
              <a:rPr lang="en-US" dirty="0" smtClean="0">
                <a:hlinkClick r:id="rId3"/>
              </a:rPr>
              <a:t>Two</a:t>
            </a:r>
            <a:endParaRPr lang="en-US" dirty="0"/>
          </a:p>
        </p:txBody>
      </p:sp>
    </p:spTree>
    <p:extLst>
      <p:ext uri="{BB962C8B-B14F-4D97-AF65-F5344CB8AC3E}">
        <p14:creationId xmlns:p14="http://schemas.microsoft.com/office/powerpoint/2010/main" val="12281189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two year term is set here, as is the fact that this institution is popularly elected.</a:t>
            </a:r>
            <a:br>
              <a:rPr lang="en-US" dirty="0" smtClean="0"/>
            </a:br>
            <a:r>
              <a:rPr lang="en-US" dirty="0" smtClean="0"/>
              <a:t/>
            </a:r>
            <a:br>
              <a:rPr lang="en-US" dirty="0" smtClean="0"/>
            </a:br>
            <a:r>
              <a:rPr lang="en-US" dirty="0" smtClean="0"/>
              <a:t>It is the closest to the people. Is that why it is the first institution designed in the document?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fact that elections shall be held every two years means that neither the legislative or executive branch use the scheduling of elections to manipulate outcomes</a:t>
            </a:r>
            <a:r>
              <a:rPr lang="en-US" dirty="0" smtClean="0"/>
              <a:t>.</a:t>
            </a:r>
            <a:br>
              <a:rPr lang="en-US" dirty="0" smtClean="0"/>
            </a:br>
            <a:r>
              <a:rPr lang="en-US" dirty="0" smtClean="0"/>
              <a:t/>
            </a:r>
            <a:br>
              <a:rPr lang="en-US" dirty="0" smtClean="0"/>
            </a:br>
            <a:r>
              <a:rPr lang="en-US" dirty="0" smtClean="0"/>
              <a:t>It is more difficult – though not impossible - to manipulate</a:t>
            </a:r>
            <a:r>
              <a:rPr lang="en-US" dirty="0" smtClean="0"/>
              <a:t> a regularly scheduled election. </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Remember that the </a:t>
            </a:r>
            <a:r>
              <a:rPr lang="en-US" dirty="0" smtClean="0"/>
              <a:t>House of Commons, in the past, met very irregularly and only at the discretion of the </a:t>
            </a:r>
            <a:r>
              <a:rPr lang="en-US" dirty="0" smtClean="0"/>
              <a:t>monarch, which made it subject to monarchic control. This point was made in the previous section.</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House of Representatives is designed to be responsive quickly to shifts in public opinion. </a:t>
            </a:r>
            <a:br>
              <a:rPr lang="en-US" dirty="0" smtClean="0"/>
            </a:br>
            <a:r>
              <a:rPr lang="en-US" dirty="0" smtClean="0"/>
              <a:t/>
            </a:r>
            <a:br>
              <a:rPr lang="en-US" dirty="0" smtClean="0"/>
            </a:br>
            <a:r>
              <a:rPr lang="en-US" dirty="0" smtClean="0"/>
              <a:t>But is it?</a:t>
            </a:r>
            <a:endParaRPr lang="en-US" dirty="0"/>
          </a:p>
        </p:txBody>
      </p:sp>
    </p:spTree>
    <p:extLst>
      <p:ext uri="{BB962C8B-B14F-4D97-AF65-F5344CB8AC3E}">
        <p14:creationId xmlns:p14="http://schemas.microsoft.com/office/powerpoint/2010/main" val="33702689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049962"/>
          </a:xfrm>
        </p:spPr>
        <p:txBody>
          <a:bodyPr/>
          <a:lstStyle/>
          <a:p>
            <a:r>
              <a:rPr lang="en-US" dirty="0" smtClean="0"/>
              <a:t>Two points about </a:t>
            </a:r>
            <a:r>
              <a:rPr lang="en-US" dirty="0" smtClean="0"/>
              <a:t>contemporary House </a:t>
            </a:r>
            <a:r>
              <a:rPr lang="en-US" dirty="0" smtClean="0"/>
              <a:t>Elections</a:t>
            </a:r>
            <a:br>
              <a:rPr lang="en-US" dirty="0" smtClean="0"/>
            </a:br>
            <a:r>
              <a:rPr lang="en-US" dirty="0" smtClean="0"/>
              <a:t/>
            </a:r>
            <a:br>
              <a:rPr lang="en-US" dirty="0" smtClean="0"/>
            </a:br>
            <a:r>
              <a:rPr lang="en-US" dirty="0" smtClean="0"/>
              <a:t>1 - Re-election rates commonly exceed 90%</a:t>
            </a:r>
            <a:br>
              <a:rPr lang="en-US" dirty="0" smtClean="0"/>
            </a:br>
            <a:r>
              <a:rPr lang="en-US" dirty="0" smtClean="0"/>
              <a:t/>
            </a:r>
            <a:br>
              <a:rPr lang="en-US" dirty="0" smtClean="0"/>
            </a:br>
            <a:r>
              <a:rPr lang="en-US" dirty="0" smtClean="0"/>
              <a:t>2 - Average election cost of elections exceed one million dollars.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graphics8.nytimes.com/images/2010/11/12/business/economy/economix-12incumbent/economix-12incumbent-blogSpan.jpg"/>
          <p:cNvPicPr>
            <a:picLocks noChangeAspect="1" noChangeArrowheads="1"/>
          </p:cNvPicPr>
          <p:nvPr/>
        </p:nvPicPr>
        <p:blipFill>
          <a:blip r:embed="rId2" cstate="print"/>
          <a:srcRect/>
          <a:stretch>
            <a:fillRect/>
          </a:stretch>
        </p:blipFill>
        <p:spPr bwMode="auto">
          <a:xfrm>
            <a:off x="685799" y="685800"/>
            <a:ext cx="7545765" cy="548640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that even in the 2010 “wave election” 86% of </a:t>
            </a:r>
            <a:r>
              <a:rPr lang="en-US" dirty="0" smtClean="0">
                <a:hlinkClick r:id="rId2"/>
              </a:rPr>
              <a:t>incumbents</a:t>
            </a:r>
            <a:r>
              <a:rPr lang="en-US" dirty="0" smtClean="0"/>
              <a:t> were reelected. No Houston  area incumbents were defeated, most were comfortably re-elected. </a:t>
            </a:r>
            <a:br>
              <a:rPr lang="en-US" dirty="0" smtClean="0"/>
            </a:br>
            <a:r>
              <a:rPr lang="en-US" dirty="0" smtClean="0"/>
              <a:t/>
            </a:r>
            <a:br>
              <a:rPr lang="en-US" dirty="0" smtClean="0"/>
            </a:br>
            <a:r>
              <a:rPr lang="en-US" dirty="0" smtClean="0"/>
              <a:t>This is due to what is called </a:t>
            </a:r>
            <a:r>
              <a:rPr lang="en-US" dirty="0" smtClean="0">
                <a:hlinkClick r:id="rId3"/>
              </a:rPr>
              <a:t>incumbency advantaged</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6049962"/>
          </a:xfrm>
        </p:spPr>
        <p:txBody>
          <a:bodyPr/>
          <a:lstStyle/>
          <a:p>
            <a:r>
              <a:rPr lang="en-US" smtClean="0"/>
              <a:t>Ten Sections</a:t>
            </a:r>
            <a:br>
              <a:rPr lang="en-US" smtClean="0"/>
            </a:br>
            <a:r>
              <a:rPr lang="en-US" smtClean="0"/>
              <a:t>2,286 words</a:t>
            </a:r>
            <a:br>
              <a:rPr lang="en-US" smtClean="0"/>
            </a:br>
            <a:r>
              <a:rPr lang="en-US" smtClean="0"/>
              <a:t/>
            </a:r>
            <a:br>
              <a:rPr lang="en-US" smtClean="0"/>
            </a:br>
            <a:r>
              <a:rPr lang="en-US" sz="2800" smtClean="0"/>
              <a:t>(This sections contains almost half </a:t>
            </a:r>
            <a:br>
              <a:rPr lang="en-US" sz="2800" smtClean="0"/>
            </a:br>
            <a:r>
              <a:rPr lang="en-US" sz="2800" smtClean="0"/>
              <a:t>of the total words in the Constitution)</a:t>
            </a:r>
            <a:r>
              <a:rPr lang="en-US" smtClean="0"/>
              <a:t/>
            </a:r>
            <a:br>
              <a:rPr lang="en-US" smtClean="0"/>
            </a:br>
            <a:endParaRPr 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variety of factors, most notably </a:t>
            </a:r>
            <a:r>
              <a:rPr lang="en-US" dirty="0" smtClean="0">
                <a:hlinkClick r:id="rId2"/>
              </a:rPr>
              <a:t>gerrymandering</a:t>
            </a:r>
            <a:r>
              <a:rPr lang="en-US" dirty="0" smtClean="0"/>
              <a:t>, has been cited as a leading cause.</a:t>
            </a:r>
            <a:br>
              <a:rPr lang="en-US" dirty="0" smtClean="0"/>
            </a:br>
            <a:r>
              <a:rPr lang="en-US" dirty="0" smtClean="0"/>
              <a:t/>
            </a:r>
            <a:br>
              <a:rPr lang="en-US" dirty="0" smtClean="0"/>
            </a:br>
            <a:r>
              <a:rPr lang="en-US" dirty="0" smtClean="0"/>
              <a:t>Legislators are often involved in designing their own districts. This allows them to select their incumbents.</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There is debate over whether the incumbent advantage is a problem and whether members of Congress should be </a:t>
            </a:r>
            <a:r>
              <a:rPr lang="en-US" dirty="0" smtClean="0">
                <a:hlinkClick r:id="rId2"/>
              </a:rPr>
              <a:t>term limited</a:t>
            </a:r>
            <a:r>
              <a:rPr lang="en-US" dirty="0" smtClean="0"/>
              <a:t>. Efforts to impose limits are generally defeated.</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Seniority</a:t>
            </a:r>
            <a:r>
              <a:rPr lang="en-US" dirty="0" smtClean="0"/>
              <a:t>, </a:t>
            </a:r>
            <a:r>
              <a:rPr lang="en-US" dirty="0" smtClean="0">
                <a:hlinkClick r:id="rId3"/>
              </a:rPr>
              <a:t>as we will see</a:t>
            </a:r>
            <a:r>
              <a:rPr lang="en-US" dirty="0" smtClean="0"/>
              <a:t> in the next section, has its advantages. </a:t>
            </a:r>
            <a:br>
              <a:rPr lang="en-US" dirty="0" smtClean="0"/>
            </a:br>
            <a:r>
              <a:rPr lang="en-US" dirty="0" smtClean="0"/>
              <a:t/>
            </a:r>
            <a:br>
              <a:rPr lang="en-US" dirty="0" smtClean="0"/>
            </a:br>
            <a:r>
              <a:rPr lang="en-US" dirty="0" smtClean="0"/>
              <a:t>Knowledge of the process is power.</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addition, if members are term limited, power may shift to interest groups and staffers, people who know the legislative process.</a:t>
            </a:r>
            <a:br>
              <a:rPr lang="en-US" dirty="0" smtClean="0"/>
            </a:br>
            <a:r>
              <a:rPr lang="en-US" dirty="0" smtClean="0"/>
              <a:t/>
            </a:r>
            <a:br>
              <a:rPr lang="en-US" dirty="0" smtClean="0"/>
            </a:br>
            <a:r>
              <a:rPr lang="en-US" dirty="0" smtClean="0"/>
              <a:t>These people are not accountable to voters.</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Elections have grown increasingly expensive. </a:t>
            </a:r>
            <a:br>
              <a:rPr lang="en-US" dirty="0" smtClean="0"/>
            </a:br>
            <a:r>
              <a:rPr lang="en-US" dirty="0" smtClean="0"/>
              <a:t/>
            </a:r>
            <a:br>
              <a:rPr lang="en-US" dirty="0" smtClean="0"/>
            </a:br>
            <a:r>
              <a:rPr lang="en-US" dirty="0" smtClean="0"/>
              <a:t>The average winner in a 2008 House race spent almost $1.5 million. The average winner in a Senate race that year spent approximately $7.5 million.</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The top spender in 2010 on a Senate Race: </a:t>
            </a:r>
            <a:r>
              <a:rPr lang="en-US" dirty="0" smtClean="0">
                <a:hlinkClick r:id="rId2"/>
              </a:rPr>
              <a:t>Connecticut</a:t>
            </a:r>
            <a:r>
              <a:rPr lang="en-US" dirty="0" smtClean="0"/>
              <a:t/>
            </a:r>
            <a:br>
              <a:rPr lang="en-US" dirty="0" smtClean="0"/>
            </a:br>
            <a:r>
              <a:rPr lang="en-US" dirty="0" smtClean="0"/>
              <a:t/>
            </a:r>
            <a:br>
              <a:rPr lang="en-US" dirty="0" smtClean="0"/>
            </a:br>
            <a:r>
              <a:rPr lang="en-US" dirty="0" smtClean="0">
                <a:hlinkClick r:id="rId3"/>
              </a:rPr>
              <a:t>Linda McMahon</a:t>
            </a:r>
            <a:r>
              <a:rPr lang="en-US" dirty="0" smtClean="0"/>
              <a:t> (R): $49,942,727 </a:t>
            </a:r>
            <a:br>
              <a:rPr lang="en-US" dirty="0" smtClean="0"/>
            </a:br>
            <a:r>
              <a:rPr lang="en-US" dirty="0" smtClean="0"/>
              <a:t/>
            </a:r>
            <a:br>
              <a:rPr lang="en-US" dirty="0" smtClean="0"/>
            </a:br>
            <a:r>
              <a:rPr lang="en-US" dirty="0" smtClean="0"/>
              <a:t>(self financed)</a:t>
            </a:r>
            <a:br>
              <a:rPr lang="en-US" dirty="0" smtClean="0"/>
            </a:br>
            <a:r>
              <a:rPr lang="en-US" dirty="0" smtClean="0"/>
              <a:t>(she lost)</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The top spender in 2010 on a House Race: </a:t>
            </a:r>
            <a:r>
              <a:rPr lang="en-US" dirty="0" smtClean="0">
                <a:hlinkClick r:id="rId2"/>
              </a:rPr>
              <a:t>Minnesota 6th</a:t>
            </a:r>
            <a:r>
              <a:rPr lang="en-US" dirty="0" smtClean="0"/>
              <a:t/>
            </a:r>
            <a:br>
              <a:rPr lang="en-US" dirty="0" smtClean="0"/>
            </a:br>
            <a:r>
              <a:rPr lang="en-US" dirty="0" smtClean="0"/>
              <a:t/>
            </a:r>
            <a:br>
              <a:rPr lang="en-US" dirty="0" smtClean="0"/>
            </a:br>
            <a:r>
              <a:rPr lang="en-US" dirty="0" smtClean="0">
                <a:hlinkClick r:id="rId3"/>
              </a:rPr>
              <a:t>Michelle Bachmann </a:t>
            </a:r>
            <a:r>
              <a:rPr lang="en-US" dirty="0" smtClean="0"/>
              <a:t>(R): </a:t>
            </a:r>
            <a:br>
              <a:rPr lang="en-US" dirty="0" smtClean="0"/>
            </a:br>
            <a:r>
              <a:rPr lang="en-US" dirty="0" smtClean="0"/>
              <a:t>$11,478,276 </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Click here </a:t>
            </a:r>
            <a:r>
              <a:rPr lang="en-US" dirty="0" smtClean="0"/>
              <a:t>for an interactive page from Open Secrets with data from recent elections.</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5973762"/>
          </a:xfrm>
        </p:spPr>
        <p:txBody>
          <a:bodyPr/>
          <a:lstStyle/>
          <a:p>
            <a:r>
              <a:rPr lang="en-US" dirty="0" smtClean="0"/>
              <a:t>Consequences of increased costs of elections: </a:t>
            </a:r>
            <a:br>
              <a:rPr lang="en-US" dirty="0" smtClean="0"/>
            </a:br>
            <a:r>
              <a:rPr lang="en-US" dirty="0" smtClean="0"/>
              <a:t/>
            </a:r>
            <a:br>
              <a:rPr lang="en-US" dirty="0" smtClean="0"/>
            </a:br>
            <a:r>
              <a:rPr lang="en-US" dirty="0" smtClean="0"/>
              <a:t>- More time spent fundraising. Less time legislating.</a:t>
            </a:r>
            <a:br>
              <a:rPr lang="en-US" dirty="0" smtClean="0"/>
            </a:br>
            <a:r>
              <a:rPr lang="en-US" dirty="0" smtClean="0"/>
              <a:t>- Fundraising </a:t>
            </a:r>
            <a:r>
              <a:rPr lang="en-US" dirty="0" smtClean="0">
                <a:hlinkClick r:id="rId2"/>
              </a:rPr>
              <a:t>constituency</a:t>
            </a:r>
            <a:r>
              <a:rPr lang="en-US" dirty="0" smtClean="0"/>
              <a:t> may become more important than electoral constituency.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has led to the argument that the increased cost of elections has reduced the ability of legislators to actually represent people in their districts. </a:t>
            </a:r>
            <a:br>
              <a:rPr lang="en-US" dirty="0" smtClean="0"/>
            </a:br>
            <a:r>
              <a:rPr lang="en-US" dirty="0" smtClean="0"/>
              <a:t/>
            </a:r>
            <a:br>
              <a:rPr lang="en-US" dirty="0" smtClean="0"/>
            </a:br>
            <a:r>
              <a:rPr lang="en-US" dirty="0" smtClean="0"/>
              <a:t>It may be increasingly important to represent the needs of funders.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r>
              <a:rPr lang="en-US" smtClean="0"/>
              <a:t>The Texas Legislature: </a:t>
            </a:r>
            <a:r>
              <a:rPr lang="en-US" smtClean="0">
                <a:hlinkClick r:id="rId3"/>
              </a:rPr>
              <a:t/>
            </a:r>
            <a:br>
              <a:rPr lang="en-US" smtClean="0">
                <a:hlinkClick r:id="rId3"/>
              </a:rPr>
            </a:br>
            <a:r>
              <a:rPr lang="en-US" smtClean="0">
                <a:hlinkClick r:id="rId3"/>
              </a:rPr>
              <a:t/>
            </a:r>
            <a:br>
              <a:rPr lang="en-US" smtClean="0">
                <a:hlinkClick r:id="rId3"/>
              </a:rPr>
            </a:br>
            <a:r>
              <a:rPr lang="en-US" smtClean="0">
                <a:hlinkClick r:id="rId3"/>
              </a:rPr>
              <a:t>Article Three of the </a:t>
            </a:r>
            <a:br>
              <a:rPr lang="en-US" smtClean="0">
                <a:hlinkClick r:id="rId3"/>
              </a:rPr>
            </a:br>
            <a:r>
              <a:rPr lang="en-US" smtClean="0">
                <a:hlinkClick r:id="rId3"/>
              </a:rPr>
              <a:t>Texas Constitution</a:t>
            </a:r>
            <a:r>
              <a:rPr lang="en-US" smtClean="0"/>
              <a:t/>
            </a:r>
            <a:br>
              <a:rPr lang="en-US" smtClean="0"/>
            </a:br>
            <a:r>
              <a:rPr lang="en-US" smtClean="0"/>
              <a:t/>
            </a:r>
            <a:br>
              <a:rPr lang="en-US" smtClean="0"/>
            </a:br>
            <a:r>
              <a:rPr lang="en-US" sz="2000" smtClean="0"/>
              <a:t>You might want to also read the </a:t>
            </a:r>
            <a:r>
              <a:rPr lang="en-US" sz="2000" smtClean="0">
                <a:hlinkClick r:id="rId4"/>
              </a:rPr>
              <a:t>legislature’s </a:t>
            </a:r>
            <a:br>
              <a:rPr lang="en-US" sz="2000" smtClean="0">
                <a:hlinkClick r:id="rId4"/>
              </a:rPr>
            </a:br>
            <a:r>
              <a:rPr lang="en-US" sz="2000" smtClean="0">
                <a:hlinkClick r:id="rId4"/>
              </a:rPr>
              <a:t>entry</a:t>
            </a:r>
            <a:r>
              <a:rPr lang="en-US" sz="2000" smtClean="0"/>
              <a:t> in the Handbook of Texas Online.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Does it also discourage challengers to incumbents? Perhaps it also guarantees that anyone who challenges an incumbent will likely either be wealthy, or be funded by wealthy interests, meaning that they will represent those interests primarily.</a:t>
            </a:r>
            <a:endParaRPr lang="en-US" dirty="0"/>
          </a:p>
        </p:txBody>
      </p:sp>
    </p:spTree>
    <p:extLst>
      <p:ext uri="{BB962C8B-B14F-4D97-AF65-F5344CB8AC3E}">
        <p14:creationId xmlns:p14="http://schemas.microsoft.com/office/powerpoint/2010/main" val="144673065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Note that the states are given the power to determine who can vote in House elections.</a:t>
            </a:r>
            <a:br>
              <a:rPr lang="en-US" dirty="0" smtClean="0"/>
            </a:br>
            <a:r>
              <a:rPr lang="en-US" dirty="0" smtClean="0"/>
              <a:t/>
            </a:r>
            <a:br>
              <a:rPr lang="en-US" dirty="0" smtClean="0"/>
            </a:br>
            <a:r>
              <a:rPr lang="en-US" dirty="0" smtClean="0"/>
              <a:t>Whoever can vote for members of the state House can vote for members of the U.S. House.</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we know from 2301, in a series of amendments, states have been limited in their ability to restrict the right to vote due to various criteria: race, gender, age etc….</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Also as we noted in 2301, nowhere in the Constitution does it state that the right to vote is an absolute right</a:t>
            </a:r>
            <a:r>
              <a:rPr lang="en-US" dirty="0" smtClean="0"/>
              <a:t>. This allows states to pass laws impacting who gets to vote beyond those limits placed in the Constitution.</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Section Two: The House of </a:t>
            </a:r>
            <a:r>
              <a:rPr lang="en-US" i="1" dirty="0" smtClean="0"/>
              <a:t>Representatives, continued</a:t>
            </a:r>
            <a:r>
              <a:rPr lang="en-US" dirty="0" smtClean="0"/>
              <a:t/>
            </a:r>
            <a:br>
              <a:rPr lang="en-US" dirty="0" smtClean="0"/>
            </a:br>
            <a:endParaRPr lang="en-US" dirty="0" smtClean="0"/>
          </a:p>
        </p:txBody>
      </p:sp>
      <p:sp>
        <p:nvSpPr>
          <p:cNvPr id="37891" name="Content Placeholder 2"/>
          <p:cNvSpPr>
            <a:spLocks noGrp="1"/>
          </p:cNvSpPr>
          <p:nvPr>
            <p:ph idx="1"/>
          </p:nvPr>
        </p:nvSpPr>
        <p:spPr>
          <a:xfrm>
            <a:off x="457200" y="2057400"/>
            <a:ext cx="8229600" cy="4068763"/>
          </a:xfrm>
        </p:spPr>
        <p:txBody>
          <a:bodyPr/>
          <a:lstStyle/>
          <a:p>
            <a:pPr eaLnBrk="1" hangingPunct="1">
              <a:buFont typeface="Arial" charset="0"/>
              <a:buNone/>
            </a:pPr>
            <a:r>
              <a:rPr lang="en-US" dirty="0" smtClean="0"/>
              <a:t>No Person shall be a Representative who shall </a:t>
            </a:r>
          </a:p>
          <a:p>
            <a:pPr eaLnBrk="1" hangingPunct="1">
              <a:buFont typeface="Arial" charset="0"/>
              <a:buNone/>
            </a:pPr>
            <a:r>
              <a:rPr lang="en-US" dirty="0" smtClean="0"/>
              <a:t>not have attained to the age of twenty five</a:t>
            </a:r>
          </a:p>
          <a:p>
            <a:pPr eaLnBrk="1" hangingPunct="1">
              <a:buFont typeface="Arial" charset="0"/>
              <a:buNone/>
            </a:pPr>
            <a:r>
              <a:rPr lang="en-US" dirty="0" smtClean="0"/>
              <a:t> Years, and been seven Years a Citizen of the</a:t>
            </a:r>
          </a:p>
          <a:p>
            <a:pPr eaLnBrk="1" hangingPunct="1">
              <a:buFont typeface="Arial" charset="0"/>
              <a:buNone/>
            </a:pPr>
            <a:r>
              <a:rPr lang="en-US" dirty="0" smtClean="0"/>
              <a:t> United States, and who shall not, when elected,</a:t>
            </a:r>
          </a:p>
          <a:p>
            <a:pPr eaLnBrk="1" hangingPunct="1">
              <a:buFont typeface="Arial" charset="0"/>
              <a:buNone/>
            </a:pPr>
            <a:r>
              <a:rPr lang="en-US" dirty="0" smtClean="0"/>
              <a:t> be an Inhabitant of that State in which he shall</a:t>
            </a:r>
          </a:p>
          <a:p>
            <a:pPr eaLnBrk="1" hangingPunct="1">
              <a:buFont typeface="Arial" charset="0"/>
              <a:buNone/>
            </a:pPr>
            <a:r>
              <a:rPr lang="en-US" dirty="0" smtClean="0"/>
              <a:t> be chosen.</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age and residency requirements of the House are the lowest of any of the political branches.</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residency requirement simply states that representatives have to be residents of the “state in which he shall be chosen.”</a:t>
            </a:r>
            <a:br>
              <a:rPr lang="en-US" dirty="0" smtClean="0"/>
            </a:br>
            <a:r>
              <a:rPr lang="en-US" dirty="0" smtClean="0"/>
              <a:t/>
            </a:r>
            <a:br>
              <a:rPr lang="en-US" dirty="0" smtClean="0"/>
            </a:br>
            <a:r>
              <a:rPr lang="en-US" dirty="0" smtClean="0"/>
              <a:t>There is no mention of districts. </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Many states early on, and even since, have elected house members to represent the state at large, meaning that they represented the entire state.</a:t>
            </a:r>
            <a:br>
              <a:rPr lang="en-US" dirty="0" smtClean="0"/>
            </a:br>
            <a:r>
              <a:rPr lang="en-US" dirty="0" smtClean="0"/>
              <a:t/>
            </a:r>
            <a:br>
              <a:rPr lang="en-US" dirty="0" smtClean="0"/>
            </a:br>
            <a:r>
              <a:rPr lang="en-US" sz="4000" dirty="0" smtClean="0">
                <a:hlinkClick r:id="rId2"/>
              </a:rPr>
              <a:t>For links, click here</a:t>
            </a:r>
            <a:r>
              <a:rPr lang="en-US" sz="4000" dirty="0" smtClean="0"/>
              <a:t>.</a:t>
            </a:r>
            <a:br>
              <a:rPr lang="en-US" sz="4000" dirty="0" smtClean="0"/>
            </a:br>
            <a:r>
              <a:rPr lang="en-US" sz="4000" dirty="0" smtClean="0">
                <a:hlinkClick r:id="rId3"/>
              </a:rPr>
              <a:t>For Texas’ at-large districts click here</a:t>
            </a:r>
            <a:r>
              <a:rPr lang="en-US" sz="4000" dirty="0" smtClean="0"/>
              <a:t>.</a:t>
            </a:r>
            <a:endParaRPr lang="en-US" sz="4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But states soon began to </a:t>
            </a:r>
            <a:r>
              <a:rPr lang="en-US" sz="4000" dirty="0" smtClean="0"/>
              <a:t>divide </a:t>
            </a:r>
            <a:r>
              <a:rPr lang="en-US" sz="4000" dirty="0" smtClean="0"/>
              <a:t>themselves </a:t>
            </a:r>
            <a:r>
              <a:rPr lang="en-US" sz="4000" dirty="0" smtClean="0"/>
              <a:t>into districts in </a:t>
            </a:r>
            <a:r>
              <a:rPr lang="en-US" sz="4000" dirty="0" smtClean="0"/>
              <a:t>order to allow for members of the House to represent a smaller, more compact </a:t>
            </a:r>
            <a:r>
              <a:rPr lang="en-US" sz="4000" dirty="0" smtClean="0"/>
              <a:t>populations; local areas.</a:t>
            </a:r>
            <a:r>
              <a:rPr lang="en-US" sz="4000" dirty="0" smtClean="0"/>
              <a:t/>
            </a:r>
            <a:br>
              <a:rPr lang="en-US" sz="4000" dirty="0" smtClean="0"/>
            </a:br>
            <a:r>
              <a:rPr lang="en-US" sz="4000" dirty="0" smtClean="0"/>
              <a:t/>
            </a:r>
            <a:br>
              <a:rPr lang="en-US" sz="4000" dirty="0" smtClean="0"/>
            </a:br>
            <a:r>
              <a:rPr lang="en-US" sz="4000" dirty="0" smtClean="0"/>
              <a:t>States then adopted requirements that people live in the districts they represent</a:t>
            </a:r>
            <a:r>
              <a:rPr lang="en-US" sz="4000" dirty="0" smtClean="0"/>
              <a:t>. Here is a map of the 110 Congress.</a:t>
            </a:r>
            <a:endParaRPr lang="en-US" sz="40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The redistricting process was impacted greatly by the court case </a:t>
            </a:r>
            <a:r>
              <a:rPr lang="en-US" sz="4000" dirty="0" smtClean="0">
                <a:hlinkClick r:id="rId2"/>
              </a:rPr>
              <a:t>Baker </a:t>
            </a:r>
            <a:r>
              <a:rPr lang="en-US" sz="4000" dirty="0" smtClean="0">
                <a:hlinkClick r:id="rId2"/>
              </a:rPr>
              <a:t>v. </a:t>
            </a:r>
            <a:r>
              <a:rPr lang="en-US" sz="4000" dirty="0" smtClean="0">
                <a:hlinkClick r:id="rId2"/>
              </a:rPr>
              <a:t>Carr</a:t>
            </a:r>
            <a:r>
              <a:rPr lang="en-US" sz="4000" dirty="0" smtClean="0"/>
              <a:t>.  It requires </a:t>
            </a:r>
            <a:r>
              <a:rPr lang="en-US" sz="4000" dirty="0" smtClean="0"/>
              <a:t>House districts to be redrawn after reapportionment in order to ensure they have equal numbers within each state</a:t>
            </a:r>
            <a:r>
              <a:rPr lang="en-US" sz="4000" dirty="0" smtClean="0"/>
              <a:t>. This is to ensure the principle of “one person – one vote” is maintained despite the fact that people tend to move about within the state and nation.</a:t>
            </a:r>
            <a:endParaRPr 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049962"/>
          </a:xfrm>
        </p:spPr>
        <p:txBody>
          <a:bodyPr/>
          <a:lstStyle/>
          <a:p>
            <a:r>
              <a:rPr lang="en-US" smtClean="0"/>
              <a:t>67 Sections</a:t>
            </a:r>
            <a:br>
              <a:rPr lang="en-US" smtClean="0"/>
            </a:br>
            <a:r>
              <a:rPr lang="en-US" smtClean="0"/>
              <a:t>29,557 words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hlinkClick r:id="rId2"/>
              </a:rPr>
              <a:t>Legislative Redistricting</a:t>
            </a:r>
            <a:r>
              <a:rPr lang="en-US" dirty="0" smtClean="0"/>
              <a:t/>
            </a:r>
            <a:br>
              <a:rPr lang="en-US" dirty="0" smtClean="0"/>
            </a:br>
            <a:r>
              <a:rPr lang="en-US" dirty="0" smtClean="0"/>
              <a:t/>
            </a:r>
            <a:br>
              <a:rPr lang="en-US" dirty="0" smtClean="0"/>
            </a:br>
            <a:r>
              <a:rPr lang="en-US" dirty="0" smtClean="0"/>
              <a:t>Here recent maps of national, state and local U.S. House districts.</a:t>
            </a:r>
            <a:endParaRPr lang="en-US" dirty="0"/>
          </a:p>
        </p:txBody>
      </p:sp>
    </p:spTree>
    <p:extLst>
      <p:ext uri="{BB962C8B-B14F-4D97-AF65-F5344CB8AC3E}">
        <p14:creationId xmlns:p14="http://schemas.microsoft.com/office/powerpoint/2010/main" val="33794067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g;base64,/9j/4AAQSkZJRgABAQAAAQABAAD/2wCEAAkGBhQSEBUUEhQVFRUWFxcXGBcVFhcXFxcYFRgYFBoUGBgYGyYeFxkjGRQXHzAgIycqLSwsGCAxNTAqNSYrLCkBCQoKDgwOGg8PGi4lHyIqNSwvKSosLTItLDIqLC8wLS42LCwtNCwxKzQvLDAsKio0LywtLCwsMDItLC0sKSwtMP/AABEIAMUA/wMBIgACEQEDEQH/xAAcAAEAAQUBAQAAAAAAAAAAAAAABQECBAYHAwj/xABCEAACAQMCAwUFBQUHAwUBAAABAhEAAyEEEgUxQQYTIlFhBzJxgZFCocHR8BQVI1KxM2JygpKy4UNT8QgWRKLSJP/EABsBAQACAwEBAAAAAAAAAAAAAAAFBgECAwQH/8QANBEAAQMDAgQDBwUAAgMAAAAAAQACEQMEITFBBRJRYRNxgQYUIpGhsfAyUsHR4ULxI1Ny/9oADAMBAAIRAxEAPwDuNKUoiUpSiJSlKIlKUoiUpSiJSlKIlKUoiUpSiJSlKIlKUoiUpSiJSlKIlKUoiUpSiJSlKIlKUoiUpSiJSlKIlKUoiUpSiJWn3eD6kao3O7VkGqfUCLgG4DR/s9u2AR4f4niM8iAc9Jj9g1AUBbiqwA3N729hzYhlO3djly5ZxFLVjVMSTcKDcwCkW8riCCFMHHXnJ9K7M+GYIWF58O0N5NTccjcjsQC2zvEy7SGXL2sIArDcu49BUI/Z7Vi811AN3eay8oJTaHZBZ0/qR3ckg4DR8a2AaLVdbyciMKPJc+7/ADA/IkeossLd71O8v22CE7hIUkncFkAD+YY5Y6mtw8jIhFg3LHEQ3hcFfEZ/hlgCdUyjbADMo/ZFPiAMPn7VZPDTrFuL3/iXCgJs25UO1x2I3AqyuoUDquTk1XT6W6oEXk8KLu8e6WySxlYAMjMTgZOZuW1elo1CRuOSVYgFiQpleivHyFCZ6fJFE8b4BqL1y81pO73ELm4Nt0LbvhHYAzIvXLTZ5LbAE8qxl7Ma1WJ70MCW3bocXGD6h0u3FIO5At62pX3v4SxEKRsVm67WyrX7TPKsCG5BShIIWJBI/wDtHxouluq0rfWJX3jJK73O0lgclCufNTWwqOAjCxCrrtNcvNpH2Mm253l1d48I7p4UwYci4bfn7pg+cGnZ3VTbMxte48G5JWdSdREkmS1tLdmcwpfoYadtG6hU3tSm0NmNg3iCIMrglmTkfTmZONpVulGTv1ZTaKhtw98gAkMo3Qo6nMsK1a4jSPr3WVi9nuCaq1eRrjSvdIlwllZn7q3I3GJM3b97IP8A01kmaro+GalLSEoDqQSt29vWbisxYlCRgFltwGHgWQowJzm0l0ExfVVYjG6SAzHwqxBI97B+4YhZW6VE6hGlkMgqsxsLLheR23I6wRM9MlxOcLCh+IanX6dS1y5vGAAi25YgWt0eEbSVs32EnneVOe0jNtabXyCbxZCWPuWQ8ILewEbRHeEXS3MrKARBNSmqtXXebd1VO0qFmRzQl4jJkFfgeYJNWanQ3nZ5fGy4EAO0BnwrSBukL95kc4GOcRoPksrw4Ra1guJ37KUCNugKJfe20iJ+wVlfslcO8mp6ouzorythwUknZJxMnbuKkxO35FsDFWXuF3e+DLdhJypJMiBgg4wyk+u8iRAnm6HHZFL0pSuSylKUoiUpSiJSlKIlKUoiUpSiLQ+0ftVtaDiJ02qtsLRto6XU8RG7cDvWZiVxGccs453qfbnrU1lwWjYvWS+1B3bKpGBuUkh13c/ETBPlio7266kPxVto/s7dtGOOcb4MExhxzA+6tf4VZtlVK5KTmIyRmfPnUnWNG1txWcwukR2B2PaTAUhwzh5v63hBwEZ7nOY9JK7Xwz2zWmA7+w9s4k22FwfftP8AWtn0HbvRXvd1CA+VybZ+HjiflXz/AFcv4/r+tVRt7UGsK8XHsxaOE0yWnzn7/wBr6at3QwlSCD1BkfUVfXzPp9bctNNt3Q+aMVP1Bqb0ftC11vlqGYf3wr/ewJ++vQ2/b/yCh6vsnWGaVQHzkf2u+1j3eHWmMtbRj5lQT94rkml9sWqX37dlx8GU/c0fdUtp/bSv/U0xHqtwH7io/rXZt5S6wo2p7O37P+E+RH9rof7stf8AaTIj3V5EyRy5TmrhoLe4tsTceZ2iTPOTWmWfbDpD7yX1/wAqEfc/4Vevtn4XJDX2QgwQ1m70/wAKmvVSca0innyUXc2Ve2g1mFs9Vt44baBkW0nz2iasfg9ktuNtJ/wjM+Y68hzrXbXtZ4W3LWJ81uL/ALkFZKe0nhp/+bY+bgf1rsaVUbH5FeSQpscMtdLaDmYCgAkxJI6+6PpVf3ZaiO7SJmNixODPLzAPyFQtz2icOAJ/bdOYBwLqSY6DPOpfhHFE1OntX7c7LqLcUGJAcBoMEiRMHNalr2iTKK5OF2RBFq2I5QiiPhj1P1p+6rP/AGk/0jpjyrKpWnMeqyvCxoLaGURVPKVUD16fCvelKxMolKUoiUpSiJSlDREpXzRxP2wa46wul51spfd0tCAChbFt4HiG0RB5SSM19I6TVLdtpcQyrqrKfNWAYH6EV6ri1fQALt1qHSvalKV5VslKUoiVj8R1y2LNy7cMJbRnY/3UBY/cKyK5J7e+2RtWV0Nv3r6h7jZEWw2FHmWZDPkFj7VdqFI1qgYN1gmAuK8Z4u2p1V6+48V52YgdNzSFB9MD5VsOj06ogUAjz65PPNa7wbSb7gPRc/TkK2etfaK4HMy3btk/x9Pur17JWRDH3Lt8D01+v2VYFVYcqtAqrGqsrtuqtyBq2rgZEeX6/GrQKFGmMFKVUrVKwtgZStP1zTdc/wB5v6mtwFaa4BJO4ZPr+VW32Zb8VR3l/Kovti/4aLf/AKP2/tedKu7v1FO7+H1FXGV8/VbxzPnB+orJ0vGb9pSlu9dRSQSqXGVSRkEgGMGsa6OXw/EijWWABKmDyMGD861PLADlsGkyQNFv/BvbNxUKtlCt9yyBN1svcO2BsG2N+6MkgtkwRXX+zXaLVHQHVcU2aTY7Fh3bIxtrAEh2JDM0iAJIiMmvnDh/G7umP8EhTjcQBuYAzsLc9hjKggHrNZnH+2ep1rhr954Ugqi+G0hXAKIsBT6xPrUbXshUMNaAOu6yHQvrHR6jvLavtZNwB2uAGE9GAJg+nSvWa+aOw2q4vfV9Lob7i0fE7FgAm+VkOw3oSVOFI5E+ZrY+L8DPBnsPf4rqRcvMGud0m8HuTKFw10M1vJEEGZOOlRj7INdyc4nYAE/9LfmXdaVGdneO2tXYF2zeW8skFkUrkZ2lWypAIwak6jyCDBW6UpUfx3jSaXTveuHCjAmCzdEHqT+sVqSAJK2Yxz3BrRJOApCobtb2ntaDSvevGOaoIJ3vtJVMA89vOuOcc9p2tuhgL3cq0r/CAXbOB4/eGYzNcy1PEblwl7rvcaQJuMznz5sSegr2cPoC8l0wAfmvZxCwq2Ba2qRJE4Oiw2Oa7l7BOM624r2nXdo7YMXH3Sr+ELaQkwVCgnaB4Z5iQDons69mT8TuOxfurFsgM8SzEiQiDlMQSTykYM19H8B4Jb0mmt6eyIS2sDzJ5lj6liSfU1KcSuafL4Qyft/qjGA6rPpSlQC6pSlKIlfP3taCXuNN4ge6tWgw55y20g+jA486+gGGMYr5ZVWGp1K3n7y+L1xbj5O4qxUtPqQTWznup0KlRuoEY7n7f2pbgtuyve02PiNc7wMfVZIQdPyoVqlXMc1WNV9ZyMBUWqVdvqmKJkGSFQGrt5g5psoRj9frrTKwS1ytBqu81SlYW8Aq29chWPkCfoJrS63O7a3KyzEgifiDUI3Ztujj5gj86tXAbyhbseKroJP2VI9prC5uqrDQYSANu5/xQ9KlT2cufzJ9T+VeVzgN0cgD8CPxirM3iVo4wKjfmqc/hN6wS6k75FYLHA+dS3C9VvRrblYEbS0GPSDz5V6aHggZP4gYNJ6geWeVZH/t+1/e+o/KoniHErOoDRcTIOCBMEbhTnCuE8QpEXFNoLXAgtJiQcQVCa+zDttIIk5XIE5Aq3T6B3Eqsjl0/Gsy42nGF3EkETMAE4zNeegW8rDaGgkYg7T8THL1qS94qeBLMEfvET6SocW1IXXLUMtP/rMxOmYhdn9g+gYJcLJsFuMzu33LhaWxyCW1VQPO5cP2oGi9stW2tu3LlwsxBcpjIWcKB0wAIrqHsV1CmzqUEbluISQQcMpAU/Aq31rn3arQJY1t+3b9xbhC+g57flMfKqfc3leW3GhmcSFaeF8PtPeri1I5gAIJg+ZnrJC2r2M8btaSxb0125uu6q41xVUhhaEC2A/i8LM1s4jEia7BXzf2M4Qb3EraW22uzC4Wj3FtDdu9fEoHxIrtXaP2g6bR3BaYl7vh3IkHuw3Iv5YyBk+mQa9L65qk1nCAYPz1+uJ3UDecNFGq22onmfmQOxMH1bkjbdZnaTtdY0ITvy0vu2Kqli22J9BG4cyOdc39oXtN02p062LatLMG33QF27c+GCc5Ik4gmJmRD9v+2DcQvqqjbprR3IJO935d4w5AQSAJ6nzgaVx5gLXuzn6euOVcQ5tasygDIdrGufzKl7Thfulsb2q0h7DIB0x2EHyyfLZRet1894hAO5gwKnAwB8+X3msbZu6M0wTHnGc586u0ejN0kKACBM5jyg862Tsx2IfXMioXcgQQgO1YOC91vBaG3PVuUI01bmGhajw2mCIn5a9phVe6qV7r/wA9QYzB9ZI7wXfkLofsL7SWLVi5pm3Le7wOBs94NCAKQSXYbSSMYmAdrR2OoXgXZLT6W0tu3bAgGSSWYlpJljk5ZvQSYAqaqv16gqVC8DVecCAlKUrgspSlKIlfKfFuHnRcT1Ni4Z2s3iA5houK0DlKsCR0r6sr599v/C3TX274Tbbe0q94sDdcQvu3RncFKZPSPLHttGCtz0HaPEf0u9tcOtqzKzdWmVBWjMEfH8aVicL1IZBG7GJbmfWetZjedVKvSNKo6mdivsVvWFam2qNHBUqq86pVR1riF3doqi6VBgTg4mJxyqLu8fRcFW3DmMYPlUgXExInyrUNVf3uzHqT9OlWDgtiy7c4VRgdyNf4VW9oeIPsWtdQdDnHoDpv55U+vHrcDcGEieQPUjz9KydNxK25Cq2T0II/CK1bUc/gF/2ifvmvbQ6O4xDIOR59ARmpm54JZNpl88uNScdtVXbL2j4i+q1kc+cgNzG+i28W/h9R+dUKGsOwbogNsPrJBjziIrNTkf11/wCKplSnyGJB7gyvoVKsXt5oI0wQQfzylWUqsCketcV6ZVRy+H6/KsXXXmRCy7cZO7y9PWYpqOJ27fvNM4gZI/KvW6qsNrAEHpkT1+NetlJ1IsqVWnlJ6agarwPrtrCpRovHOB10J0+q05jJ6CT8hP4VsXA3/h7ZJ2kjly9PhXrd4Vb2nagBjB8jXlobCWiQr7mP2ZE4ycdPnVkv+IUb60LaYMg4BHTvmMbzsqjwzhVzw6/a+qWwRkg9egwSZGgG4U5wvtXqOHG5d020l12MrgspJI23IBHjXIEz7xqM4bxG5e3vdO5y53EgZJgmfWSat19z+CWifdbn5MDzFW6bXptmVXEkTmTJM+dRQL32PLySQ6ObcRGOu6mfCo0uKGpz8vMwEt2OonpiFlXLXiDBmVhyZGKkEciCvUE1B6vUBC5W67XGMsTkkzOWPXJk5JqeuNiQJnIjrOeta82ma+7MFA2mD4uZ6CZ9Olerg7iS4VnEU27EiNcAg7eW68nHWMaGOtmA1X6EAycZILcT57KRTXuCVKhmiRB96TjHQRWRr9AbqRy69YqN4fYuq0qy7iIKmQQYkSAOgzmpvUeJdsn4gw2PInlNcbxtO3uGOoEDMyJ+xxHSMLtYVK1zaPp3DS7EQSPlIzPWYP1WDa4U1tBtJKz44gEzHL4ep619A+y7Stb4ZZDbsl2XcSTtLEg56EZHpFcZ4ZoLj6WyUtudpNlgFB/ib2ZR4eYZLijd1O4dK+jdLZCW1UAKFUAAcgAIgegrpzVDVc1xmN/3SdcY8ugVb4o+l7tT5GwXHSf0cojlzkd+pC9aUpXRVxKUpREpSlESuUe3vsq9+xZ1NsEmySjicBLkENnlDgD/ADjyrq9Q/a7hxv6K9aVkQsvvXPdWCDJMGOXvdOfSulOq6k7nZqFvTDC8Cp+mc+W6+YOCMys1tsbcxic/1+NTKmsrjnAX0t0C8FBI8LqysrqSV8LDmJHLB9BWJUHf1fGreIW8pOo77/PVfWuFUm07YU2v52j9J7bfLT09EIqP4zo7jquzoSTkA9I5n1NSSoGIBzkH75o7z/xXO2uDbVBWaASNjoul7be+UnW7yQDEka6z07LUtRo7321cx1yw+vKsXbmK3Wrbr4JOYBOc8hPX4VZaHtGSQw0vkf4hVC69k+Vrqja2gnI6d5/hafqDLt8T/WsrhvFDakbZB+RrF/aD1Cn/ACr+Ap3o/kX6t+dWitQZWpmnUEgqmW1zVtqgq0jDhupzQ8b3vtYAA+7z+QNTA90/EfjWmKVJ90/Jh/8Amt1gRA/qOlUrjdjStnsdSEBwOPKP7X0T2d4pWvKb2VslpBnzn7QvOlXbf1+jVIH6/wDNV2FbeYKE47pEVNwEEvk/EE1F3NY+1RuOAY8wOUT5QBWwcatqbRJnGREc+Qn0zWLwvg6uiOdxgnGIME8xV04fe06diKleXQ4jOdv6wvnnFuH1KvEvCtiG8zQemhyfnn0WTwrVl1E7RAwA0tjGR8vvrw1t4C74klRJJieYA3R5YA+XrWVptElnmVDGckgGJwMn9RWQrq8gMpxmGUwDg8ulQ/iMZcvq0mOLCI3Gu85+qnjTdUtGUa1VoqtIMHlMxsRj6adVjX37ywe6G6fCOQj1z5R/SsHS8HfwF9sL9kxywcwDPM4PlWavFLKKFV5AgYBJPSTivG7x9AYAY+uBPrzr1UPfaTXUbekYJJBcM9N42XhuDw+u9txd1xIABa04xnad9pV+k4jcN0pshQSJEiI5enIVZxXcjb0YCcFTHiPn6mvTQcX714CQBknd+EU1ensm4O9YljyWcR0GBj5msUx4N1FWnyjlywfFPc5gde2PNZrkV7KaFXmPP8L3fBy9hgE4x3z0hR/A/wC1OZYgknniZOfMmKnyKwv3ci+4u1s+KSY9cmofU7je2Mz7Z+0en1it6tOlxWuajHcoDdCM47ArFCrX4JbClUZzlztQ7EnuQujezfjK2tQLOpYEXLtlgysoIe05Kb1I92X6comu/wBfKvYnh7/tapbbZcfwSQp2749CZPmvwxJFfUPD7RW0qtMgR4juMDluPUxEnz6nnWKjGU6hawyOoEDPQdN/XCrPEi9/LVqCCZwSScYkzviNzjKyaUpWFEJSlKIlKUoiUpSiKH7SdnrWts9xfUMrdQIZYzuRoO1pA+ImuCce4MdHqLtl2nuz70mCsBg0E4lSDFfSda3xv2eaLVu73rRLvG5luXEJgBRIVo5KBy6VxrUvGAaTAn/tTXCOKDh73OLZBH129NZXz6vEUClwwO0boBE45CPUwPnVnD9d3qloiDETP3xXQ+2fsKC2i3DZLZ327ryWEgjuyQAGkH3jmeY68av2bunuMjq9q4uGVgVYfEGvfT4Nb1qLhRd8U4J27QPupBntVXFw19RvwRBA375+y2lLoJIBBIwfSrmtBlYHkVIPzEfjUdwy7bAHiG9hnJBJ9QTk+tSi8j8h+P4VW69I29aGzjQkRpv89FeKFcXVvLoPNqAZEHbzjVRj8BtEYkeoP51iXOzni8LQvrk8vzqcpXppcXvKelQnzz915a3ArCrrSA8sfZavc0Hd3kSZkr0jmYraKwtXoC9224I8JyD5Azis2uvEr33qnRJMuAM+c/4uHB+H+5Vq7Q2Gkjl8o/1V6VSqhqrj1H31DqemFC8Z4gUbZtUgic5n8sireGcRW3Y8X87AAc+Sn8av13BGe4TvEdJmfhAHKsDX8La2gJgqGOQfMCMc+hq62tKxrW7LbmEmCYOp9d9uq+dX1xxG3u33nIeUSASMAHy23Gy8eJarfcJBJXpPTAkfWsrglp23wSFKx0gk4yCcwrMfpUXUna1QsvbHQIC0Z3G4Ax+g2r/l+NTVakaVt4VEZAxPb+f5VcpVm17wVbg4c6XR3P29dFI2uEW7SMXIMZ3Ry5DAz1NQnclo8RaOUBjz+IFbUmpXZvnBAz/iIA/rXnprin3ANvmMAmcxjPxqp23Fa9Fr6lRpc4nU4AjbTB7D5K9XfBLe5cylSeGNA/SBJM5nXI7nTqqWdD3dvYpho96Op5kZ+leen4OindLM3UkmQfl/zXvrlJCkPs88DMYjPpFQp7RN4SAMTuHQ+XrXG1Ze3TXmi79Rl2xzO8bxoDHWF2vH8Ps3M94ZloAbORiAYE7TMkAmMTCv1Gvu2yx5qTClwA2PICMV6cL4LqOI3Athd9wY2ggCOrEnCj1J/KrLztqbY2e8p8SDmfIr188fo979lHs//YLTXboK3r0ShIPdpzCE9WnJ+XlUy2q23YDyNFUGMDYRr5jcYKqt/ULpio51FwkAk5JnQdGnUHI9QVJez3sSmh0loXEU6jaDccwxDc9it0VeQjymttpSo8mST1UI57nmXGfNKUpWFqlKUoiUpSiJSsPidi69tls3BaYqQtwoLhVpEHaSARE4PmKt1+uOnsb2W7eKhQRaTc7SQpYIPjJA5CazEos6leFrWozbQy7oDbZ8QBjJU5HMcxXvWESoPtR2L0vEE26m0GIELcXw3E/wv5ehkelTlWXboVSxwACT8Bk1s1xaZBgouCcZ/wDT3qldv2a9au2/s94Wt3PgQFKn4yPgKxOE+yniNmVuWDDMo3K6OAMgmFaevl0rbe2ftQe4zWtG+20VANwBlcnmdpMFREDlPOoPgvtG1mmXYrrcWSYuguZYyfFIPOTz6mudzxfxqZoPMg7jsVa+HcDvqBbd0wA4aNdO4jP9KV1nsd1Sgm3cs3IBIBLIT5D3SBPxrmFzjgRity3cRlJDKRBBGCCDBBrqej9r+pN233iWhb3eMKrAkHEyWMRzx5V6e3LsLafTvxC2Nt63sFyI23ELC2GI/nBZc+QjoI14fQsq7uRzTneThbX/ABLjFiW+K4CR0aZj0XNdFrUuAlTywQeYr2rS7V1lMqSD6GKkbHHnBG6CJE4zHX513u/Z2oHE0CCOh1/1e6w9q6Tmht0CHdRp/n1Wx1g8T4gbQUhZmesfhWTY1KuJVgfgeU+flVupCMNjkZjEwfSOtQNuG06w8ZhIGo3/ADdWm6c6rbn3eoA4/pdgif8AdFfp33LMyDkGIweQ+VehQEEEAjyIBH0NRunLJdNsCEOQYMDHIZ/RmpS3zpcU/BqAtODkHsfLda29UV6Ja8Zb8LgciRrrqOi8Rp0/kT/Qv5VE6zSq+qiCRADRgAgYGB5AVMPcCgk8hk1kaG0dRdFu0N7sCwUESQAWJE9IBr02d5XpczhzGQQDJx39F4eIWFrU5A7laGkOOBkDbUYKg9ffG1rCKSQq8vQqYiM4pwLTuoafdPLMjBIMV69nuzupu6k91ZuXQpZWKAuBiMn5r9RXQ+GeyzWXEB227IjldOceiq0D41LXwdb0fdKQ5g4Bxdrnfy0Hoq7YXdCtcG+uH8paS1rcCGxjAEkZO2sLnfaFz3IHQuJ+h/L7hUZwbQi4zbhKgRz5E+XrW0dtuxuu095LT2ty3Dtt90d6XGnEAAFWzyIFV4z2H1nDEtPdspF0qpdXLhWaD3biBtbnnIwYJr20Gvo8OFJhAe6dx18+nn5KPrXVtc8W8Z5lmOucRAEdeseanPZVwBDxG1AMW99wmc+EYnzG7Zj0rv8AXz12G7ULpeJWi5IQqyPOBtePF6wYJjoDX0IDUPQdUc3mqEknOe614+xrLgCm0BoECNJGvrpPoq0pSu6r6UpSiJSlKIlKUoiUpSiKO4vwK1qVi5vBiA1t2RlyDKlTg45+RI6mtf7Pe0jS39Zc0ILrdtMyKXMi73Z2mGPiL4JII6GCedbjUBw7sNpLOqu6oWg1+7cNw3HhihIgi3I8A5nGcnMQB1YWQQ6e3msKfqE7W9pf2Gx3vdNcEx4SAFnluJ5T6A1MXre5SASsgjcsSJESJESK1/tHxa3pNDOsC3z7m3aP4rAysgiAYG44gQY6CvO8w05juvTbMD6rQW80kfCNSuM9ouIWLzrcsWu5Yr/EUYTfzJQSYGfTkMComprtVxaxfug6az3NtQYX+YkyWgYXoIHlULUBVMvK+u2DS23aC0js4yR6/kaJX0LwjZrOHWxdUOl2yodTyPh2sPqDXz1Xa/ZNrt/DwnW1cdfkYuD/AHn6V7LB0PIVe9q6PNbsqftdHzH+Ba5w72C2bXEFu94LmlWW7m6u5i3IIx91kkzkdACDJNT/AGy9lGk1mnZbNm1p73vJctoqSwB8LhQJUznryPSt4pU+bqsXBxdkL51yhfHFrXXLBa3EFWIYMMhhgg/SK8dTqmulZA3cpwJzXUPbr2GTT3RrbUBb77biZ/tSGc3AeUMFMjzBPXHMuEcPa/qLVlBL3LiIsmBLMFEnoM86sFBlB495Y0B3Xfuupu65YKD3nk6ThTvDuE3iotqxLs2FUFjBmQsZJNdd7JeyEC0ra5mL4/howED++0Tu8wOXma3Xsv2RsaG0FtKC0ANcOWb5nkPQf81N1USw1CXVYJJnAAU5c8YLQKVnLWgRJcSSP4+/lotC4r7G9HdVgjXbUqR4WDAEjnDgk/CfpXPtf/6etWL22zfsvaP233Iw8wUAaTHkc+ldot9qtM2q/ZRc/jyRs2PzVd58W3b7onnV3ENIt5wRfdCkqVRwAdxQww64Ur/nPWCPZaVzQkUoAOuFEXVWvWLTXJJjE9PX7rUvZv7OLnDL9/eyXbZAFq5G254gpuAqCQFJRBzJ8HISZ6DUCvDDJA1tyc4BTHI8ukSp/wCCZlv2lEUbnECBLMOcdSevWsVnOqO5iZK8owsivLU6ZbiFHUMrCCrCQR5EHnSxqkedjK0c4IMTnNetcYWQV809oNLbGqvInu27zhZ6bWMD6RXW/ZN2jF/Smyz7rlkwASJ7swFjzAMj0x6Vr/tc7Cud2p0yghwe/H8sL/aDPUc/KJ61zb2aam7peL6aJXfcFpvJkunYQfSYI9QK1s7MOLiXwRo3r+eqtfFL9tzZs5ac6S/9pGx9N8TqvqSlBStlVEpSlESlKURKUq25cCgsxAABJJMAAZJJ6CiK6lQH/u9ZxY1BSY3i3gwQshZ3RJHSZxE4qcsXldQykMrAEEciCJBHpFbOYW6or6UpWqJWqdteAX9ZauWlFraAj22OG3hoZDIMDbJ3COg862orkZOPv+NVrVzQ4QV2o1nUagqM1Bkei+aNdoWtXXtnJR2QkZBKttMHympHs5wRr3eXO7e4llZKqCS7sdtu34cwWIJj7Kt6V1DtdxC3qF/Y9IiXr7CAVAKWFOGuFxhTGMZz8AfLgXY29o9TZS14rH9pfub9pe4AyqoScKpgwOc5JgARgtQH4yPz8KvD+PvdakOHK8jEnUDU7ROje+mkqJ4d7LzetMNQosXSTcVrcsqhlUC0VY/ZIbAOMZNSvCOw+q0AnS6hbgJVntOuwXCsiN8kqIJ+YE1vlK94oMBkDPVVSpxW5qNLHOlp/wCJEj65HzXN9V7UL1jWFNRp2S0Qo2kRcUwNzKeVxd0/EAQa6Dodcl62ty0wZGEqw6j8PhWB2k7M2tbZ7u6CIyrrG5D5ieh6jr9K0rsh2C1mk1ofvE7lSZIYxcUiMIOR655Eda0BqMfByD9F3c2yuLfmafDqNGRkh/l0P53W69qezVrX6V9PekK8HcsblZSGDLIInEfAkda49b9iGu0ers39NctX1tXrbiSbbwrBiWVgVjBGGJ9K7vSpKjdVKQLWnB2UIQClKUrzLK0TS2dP++C4skXu8uDf3zHPdNJ7vbGVBHPrNT2uuacXJe0xO4ywWfdwdwGeQGIyvmK1zStxP9+tut//AMEvD93Z5dydvjA7z+0x/wAVuF69qAx2ojDpLbT+M4Ppy9a3ZT8M6jOcd/5Qve/9biYwJ2Gw8lgE6ZdpFpskwYIIg7ScmfP7z1zJLwayF2hAB5AkT6GDkYGPSvM6jUR/YpOPt8+fWMZA+vpVrXtRIhVGBPIiYWYO8HBL9OgzWxnr9VhZmn0aoSVETzyTynzOOZr3ry0rMUG8AN1A5c+nyr1rmVlWXVBUhoIIggxBBxBnpWk2OwVo8QTVWCEtKQ2wWyq7lxK7sEE58IgcweVbzStHMa6JGi70birR5hTdHMIPcFKUpWy4JSlKIlKUoiVicV0hu2LiLEspAnlMYB/uzz9JrLpWQYMoua3tRqf3yt/9i1GALe6FjuyMpO6PeJMztmDMVv3CdK1uyqtG7LMBkAuxcqvmoLQPQCsyldalXnAERCwAsTWXLojukVoOd7bQRB5ETBmOYqg1VwMoNoxt8TKywG8OACZ2+9k+QwZrMpXFZWJdvXT7iAZ53D94CzPPzHI+k4Ot7NLqNp1LO8LBRGe3aJ/m2K0k/EmpmlYIB1W7XuYZaYKxOHcIs6ddtm2lsHntUCYxJPMn41l0pWQIWrnFxknKUpSiwlKUoiVRuWOdVpRFiE3vK2fmw/D9TV5NzPuc8c+UdfnWRSt+bsixC97+VP8AUY+HKq7r0crc/wCJo/21lUpzdgixmN2cC2R6lgY+nlFUY3ugt8upbB/05rKpTm7IsYm70CDB6sc5jpy5fQ1jfvBtxUm0rcgCWmcR0zMz8/SpKqFRWQ4bhYUc/EiOtsc+Zf4/y56VV+JGfDsIzzLDA/y+Wf8AzUhFNo8qzzs6Io1OLH7RQHGPFMfTPMff5VVeJHJ3WyIMRu+UmP6VI7abac7OiKPHEmPI2jkDDMefnC/D61YnFTOTaxjm4zjzX1H1qT20inOz9qKlp5UHzAOPX41dSlcllKUpREpSlESlKURKUpREpSlESlKURKUpREpSlESlKURKUpREpSlESlKURKUpREpSlESlKURKUpRF/9k="/>
          <p:cNvSpPr>
            <a:spLocks noChangeAspect="1" noChangeArrowheads="1"/>
          </p:cNvSpPr>
          <p:nvPr/>
        </p:nvSpPr>
        <p:spPr bwMode="auto">
          <a:xfrm>
            <a:off x="155575" y="-898525"/>
            <a:ext cx="2428875" cy="18764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g;base64,/9j/4AAQSkZJRgABAQAAAQABAAD/2wCEAAkGBhQSEBUUEhQVFRUWFxcXGBcVFhcXFxcYFRgYFBoUGBgYGyYeFxkjGRQXHzAgIycqLSwsGCAxNTAqNSYrLCkBCQoKDgwOGg8PGi4lHyIqNSwvKSosLTItLDIqLC8wLS42LCwtNCwxKzQvLDAsKio0LywtLCwsMDItLC0sKSwtMP/AABEIAMUA/wMBIgACEQEDEQH/xAAcAAEAAQUBAQAAAAAAAAAAAAAABQECBAYHAwj/xABCEAACAQMCAwUFBQUHAwUBAAABAhEAAyEEEgUxQQYTIlFhBzJxgZFCocHR8BQVI1KxM2JygpKy4UNT8QgWRKLSJP/EABsBAQACAwEBAAAAAAAAAAAAAAAFBgECAwQH/8QANBEAAQMDAgQDBwUAAgMAAAAAAQACEQMEITFBBRJRYRNxgQYUIpGhsfAyUsHR4ULxI1Ny/9oADAMBAAIRAxEAPwDuNKUoiUpSiJSlKIlKUoiUpSiJSlKIlKUoiUpSiJSlKIlKUoiUpSiJSlKIlKUoiUpSiJSlKIlKUoiUpSiJSlKIlKUoiUpSiJWn3eD6kao3O7VkGqfUCLgG4DR/s9u2AR4f4niM8iAc9Jj9g1AUBbiqwA3N729hzYhlO3djly5ZxFLVjVMSTcKDcwCkW8riCCFMHHXnJ9K7M+GYIWF58O0N5NTccjcjsQC2zvEy7SGXL2sIArDcu49BUI/Z7Vi811AN3eay8oJTaHZBZ0/qR3ckg4DR8a2AaLVdbyciMKPJc+7/ADA/IkeossLd71O8v22CE7hIUkncFkAD+YY5Y6mtw8jIhFg3LHEQ3hcFfEZ/hlgCdUyjbADMo/ZFPiAMPn7VZPDTrFuL3/iXCgJs25UO1x2I3AqyuoUDquTk1XT6W6oEXk8KLu8e6WySxlYAMjMTgZOZuW1elo1CRuOSVYgFiQpleivHyFCZ6fJFE8b4BqL1y81pO73ELm4Nt0LbvhHYAzIvXLTZ5LbAE8qxl7Ma1WJ70MCW3bocXGD6h0u3FIO5At62pX3v4SxEKRsVm67WyrX7TPKsCG5BShIIWJBI/wDtHxouluq0rfWJX3jJK73O0lgclCufNTWwqOAjCxCrrtNcvNpH2Mm253l1d48I7p4UwYci4bfn7pg+cGnZ3VTbMxte48G5JWdSdREkmS1tLdmcwpfoYadtG6hU3tSm0NmNg3iCIMrglmTkfTmZONpVulGTv1ZTaKhtw98gAkMo3Qo6nMsK1a4jSPr3WVi9nuCaq1eRrjSvdIlwllZn7q3I3GJM3b97IP8A01kmaro+GalLSEoDqQSt29vWbisxYlCRgFltwGHgWQowJzm0l0ExfVVYjG6SAzHwqxBI97B+4YhZW6VE6hGlkMgqsxsLLheR23I6wRM9MlxOcLCh+IanX6dS1y5vGAAi25YgWt0eEbSVs32EnneVOe0jNtabXyCbxZCWPuWQ8ILewEbRHeEXS3MrKARBNSmqtXXebd1VO0qFmRzQl4jJkFfgeYJNWanQ3nZ5fGy4EAO0BnwrSBukL95kc4GOcRoPksrw4Ra1guJ37KUCNugKJfe20iJ+wVlfslcO8mp6ouzorythwUknZJxMnbuKkxO35FsDFWXuF3e+DLdhJypJMiBgg4wyk+u8iRAnm6HHZFL0pSuSylKUoiUpSiJSlKIlKUoiUpSiLQ+0ftVtaDiJ02qtsLRto6XU8RG7cDvWZiVxGccs453qfbnrU1lwWjYvWS+1B3bKpGBuUkh13c/ETBPlio7266kPxVto/s7dtGOOcb4MExhxzA+6tf4VZtlVK5KTmIyRmfPnUnWNG1txWcwukR2B2PaTAUhwzh5v63hBwEZ7nOY9JK7Xwz2zWmA7+w9s4k22FwfftP8AWtn0HbvRXvd1CA+VybZ+HjiflXz/AFcv4/r+tVRt7UGsK8XHsxaOE0yWnzn7/wBr6at3QwlSCD1BkfUVfXzPp9bctNNt3Q+aMVP1Bqb0ftC11vlqGYf3wr/ewJ++vQ2/b/yCh6vsnWGaVQHzkf2u+1j3eHWmMtbRj5lQT94rkml9sWqX37dlx8GU/c0fdUtp/bSv/U0xHqtwH7io/rXZt5S6wo2p7O37P+E+RH9rof7stf8AaTIj3V5EyRy5TmrhoLe4tsTceZ2iTPOTWmWfbDpD7yX1/wAqEfc/4Vevtn4XJDX2QgwQ1m70/wAKmvVSca0innyUXc2Ve2g1mFs9Vt44baBkW0nz2iasfg9ktuNtJ/wjM+Y68hzrXbXtZ4W3LWJ81uL/ALkFZKe0nhp/+bY+bgf1rsaVUbH5FeSQpscMtdLaDmYCgAkxJI6+6PpVf3ZaiO7SJmNixODPLzAPyFQtz2icOAJ/bdOYBwLqSY6DPOpfhHFE1OntX7c7LqLcUGJAcBoMEiRMHNalr2iTKK5OF2RBFq2I5QiiPhj1P1p+6rP/AGk/0jpjyrKpWnMeqyvCxoLaGURVPKVUD16fCvelKxMolKUoiUpSiJSlDREpXzRxP2wa46wul51spfd0tCAChbFt4HiG0RB5SSM19I6TVLdtpcQyrqrKfNWAYH6EV6ri1fQALt1qHSvalKV5VslKUoiVj8R1y2LNy7cMJbRnY/3UBY/cKyK5J7e+2RtWV0Nv3r6h7jZEWw2FHmWZDPkFj7VdqFI1qgYN1gmAuK8Z4u2p1V6+48V52YgdNzSFB9MD5VsOj06ogUAjz65PPNa7wbSb7gPRc/TkK2etfaK4HMy3btk/x9Pur17JWRDH3Lt8D01+v2VYFVYcqtAqrGqsrtuqtyBq2rgZEeX6/GrQKFGmMFKVUrVKwtgZStP1zTdc/wB5v6mtwFaa4BJO4ZPr+VW32Zb8VR3l/Kovti/4aLf/AKP2/tedKu7v1FO7+H1FXGV8/VbxzPnB+orJ0vGb9pSlu9dRSQSqXGVSRkEgGMGsa6OXw/EijWWABKmDyMGD861PLADlsGkyQNFv/BvbNxUKtlCt9yyBN1svcO2BsG2N+6MkgtkwRXX+zXaLVHQHVcU2aTY7Fh3bIxtrAEh2JDM0iAJIiMmvnDh/G7umP8EhTjcQBuYAzsLc9hjKggHrNZnH+2ep1rhr954Ugqi+G0hXAKIsBT6xPrUbXshUMNaAOu6yHQvrHR6jvLavtZNwB2uAGE9GAJg+nSvWa+aOw2q4vfV9Lob7i0fE7FgAm+VkOw3oSVOFI5E+ZrY+L8DPBnsPf4rqRcvMGud0m8HuTKFw10M1vJEEGZOOlRj7INdyc4nYAE/9LfmXdaVGdneO2tXYF2zeW8skFkUrkZ2lWypAIwak6jyCDBW6UpUfx3jSaXTveuHCjAmCzdEHqT+sVqSAJK2Yxz3BrRJOApCobtb2ntaDSvevGOaoIJ3vtJVMA89vOuOcc9p2tuhgL3cq0r/CAXbOB4/eGYzNcy1PEblwl7rvcaQJuMznz5sSegr2cPoC8l0wAfmvZxCwq2Ba2qRJE4Oiw2Oa7l7BOM624r2nXdo7YMXH3Sr+ELaQkwVCgnaB4Z5iQDons69mT8TuOxfurFsgM8SzEiQiDlMQSTykYM19H8B4Jb0mmt6eyIS2sDzJ5lj6liSfU1KcSuafL4Qyft/qjGA6rPpSlQC6pSlKIlfP3taCXuNN4ge6tWgw55y20g+jA486+gGGMYr5ZVWGp1K3n7y+L1xbj5O4qxUtPqQTWznup0KlRuoEY7n7f2pbgtuyve02PiNc7wMfVZIQdPyoVqlXMc1WNV9ZyMBUWqVdvqmKJkGSFQGrt5g5psoRj9frrTKwS1ytBqu81SlYW8Aq29chWPkCfoJrS63O7a3KyzEgifiDUI3Ztujj5gj86tXAbyhbseKroJP2VI9prC5uqrDQYSANu5/xQ9KlT2cufzJ9T+VeVzgN0cgD8CPxirM3iVo4wKjfmqc/hN6wS6k75FYLHA+dS3C9VvRrblYEbS0GPSDz5V6aHggZP4gYNJ6geWeVZH/t+1/e+o/KoniHErOoDRcTIOCBMEbhTnCuE8QpEXFNoLXAgtJiQcQVCa+zDttIIk5XIE5Aq3T6B3Eqsjl0/Gsy42nGF3EkETMAE4zNeegW8rDaGgkYg7T8THL1qS94qeBLMEfvET6SocW1IXXLUMtP/rMxOmYhdn9g+gYJcLJsFuMzu33LhaWxyCW1VQPO5cP2oGi9stW2tu3LlwsxBcpjIWcKB0wAIrqHsV1CmzqUEbluISQQcMpAU/Aq31rn3arQJY1t+3b9xbhC+g57flMfKqfc3leW3GhmcSFaeF8PtPeri1I5gAIJg+ZnrJC2r2M8btaSxb0125uu6q41xVUhhaEC2A/i8LM1s4jEia7BXzf2M4Qb3EraW22uzC4Wj3FtDdu9fEoHxIrtXaP2g6bR3BaYl7vh3IkHuw3Iv5YyBk+mQa9L65qk1nCAYPz1+uJ3UDecNFGq22onmfmQOxMH1bkjbdZnaTtdY0ITvy0vu2Kqli22J9BG4cyOdc39oXtN02p062LatLMG33QF27c+GCc5Ik4gmJmRD9v+2DcQvqqjbprR3IJO935d4w5AQSAJ6nzgaVx5gLXuzn6euOVcQ5tasygDIdrGufzKl7Thfulsb2q0h7DIB0x2EHyyfLZRet1894hAO5gwKnAwB8+X3msbZu6M0wTHnGc586u0ejN0kKACBM5jyg862Tsx2IfXMioXcgQQgO1YOC91vBaG3PVuUI01bmGhajw2mCIn5a9phVe6qV7r/wA9QYzB9ZI7wXfkLofsL7SWLVi5pm3Le7wOBs94NCAKQSXYbSSMYmAdrR2OoXgXZLT6W0tu3bAgGSSWYlpJljk5ZvQSYAqaqv16gqVC8DVecCAlKUrgspSlKIlfKfFuHnRcT1Ni4Z2s3iA5houK0DlKsCR0r6sr599v/C3TX274Tbbe0q94sDdcQvu3RncFKZPSPLHttGCtz0HaPEf0u9tcOtqzKzdWmVBWjMEfH8aVicL1IZBG7GJbmfWetZjedVKvSNKo6mdivsVvWFam2qNHBUqq86pVR1riF3doqi6VBgTg4mJxyqLu8fRcFW3DmMYPlUgXExInyrUNVf3uzHqT9OlWDgtiy7c4VRgdyNf4VW9oeIPsWtdQdDnHoDpv55U+vHrcDcGEieQPUjz9KydNxK25Cq2T0II/CK1bUc/gF/2ifvmvbQ6O4xDIOR59ARmpm54JZNpl88uNScdtVXbL2j4i+q1kc+cgNzG+i28W/h9R+dUKGsOwbogNsPrJBjziIrNTkf11/wCKplSnyGJB7gyvoVKsXt5oI0wQQfzylWUqsCketcV6ZVRy+H6/KsXXXmRCy7cZO7y9PWYpqOJ27fvNM4gZI/KvW6qsNrAEHpkT1+NetlJ1IsqVWnlJ6agarwPrtrCpRovHOB10J0+q05jJ6CT8hP4VsXA3/h7ZJ2kjly9PhXrd4Vb2nagBjB8jXlobCWiQr7mP2ZE4ycdPnVkv+IUb60LaYMg4BHTvmMbzsqjwzhVzw6/a+qWwRkg9egwSZGgG4U5wvtXqOHG5d020l12MrgspJI23IBHjXIEz7xqM4bxG5e3vdO5y53EgZJgmfWSat19z+CWifdbn5MDzFW6bXptmVXEkTmTJM+dRQL32PLySQ6ObcRGOu6mfCo0uKGpz8vMwEt2OonpiFlXLXiDBmVhyZGKkEciCvUE1B6vUBC5W67XGMsTkkzOWPXJk5JqeuNiQJnIjrOeta82ma+7MFA2mD4uZ6CZ9Olerg7iS4VnEU27EiNcAg7eW68nHWMaGOtmA1X6EAycZILcT57KRTXuCVKhmiRB96TjHQRWRr9AbqRy69YqN4fYuq0qy7iIKmQQYkSAOgzmpvUeJdsn4gw2PInlNcbxtO3uGOoEDMyJ+xxHSMLtYVK1zaPp3DS7EQSPlIzPWYP1WDa4U1tBtJKz44gEzHL4ep619A+y7Stb4ZZDbsl2XcSTtLEg56EZHpFcZ4ZoLj6WyUtudpNlgFB/ib2ZR4eYZLijd1O4dK+jdLZCW1UAKFUAAcgAIgegrpzVDVc1xmN/3SdcY8ugVb4o+l7tT5GwXHSf0cojlzkd+pC9aUpXRVxKUpREpSlESuUe3vsq9+xZ1NsEmySjicBLkENnlDgD/ADjyrq9Q/a7hxv6K9aVkQsvvXPdWCDJMGOXvdOfSulOq6k7nZqFvTDC8Cp+mc+W6+YOCMys1tsbcxic/1+NTKmsrjnAX0t0C8FBI8LqysrqSV8LDmJHLB9BWJUHf1fGreIW8pOo77/PVfWuFUm07YU2v52j9J7bfLT09EIqP4zo7jquzoSTkA9I5n1NSSoGIBzkH75o7z/xXO2uDbVBWaASNjoul7be+UnW7yQDEka6z07LUtRo7321cx1yw+vKsXbmK3Wrbr4JOYBOc8hPX4VZaHtGSQw0vkf4hVC69k+Vrqja2gnI6d5/hafqDLt8T/WsrhvFDakbZB+RrF/aD1Cn/ACr+Ap3o/kX6t+dWitQZWpmnUEgqmW1zVtqgq0jDhupzQ8b3vtYAA+7z+QNTA90/EfjWmKVJ90/Jh/8Amt1gRA/qOlUrjdjStnsdSEBwOPKP7X0T2d4pWvKb2VslpBnzn7QvOlXbf1+jVIH6/wDNV2FbeYKE47pEVNwEEvk/EE1F3NY+1RuOAY8wOUT5QBWwcatqbRJnGREc+Qn0zWLwvg6uiOdxgnGIME8xV04fe06diKleXQ4jOdv6wvnnFuH1KvEvCtiG8zQemhyfnn0WTwrVl1E7RAwA0tjGR8vvrw1t4C74klRJJieYA3R5YA+XrWVptElnmVDGckgGJwMn9RWQrq8gMpxmGUwDg8ulQ/iMZcvq0mOLCI3Gu85+qnjTdUtGUa1VoqtIMHlMxsRj6adVjX37ywe6G6fCOQj1z5R/SsHS8HfwF9sL9kxywcwDPM4PlWavFLKKFV5AgYBJPSTivG7x9AYAY+uBPrzr1UPfaTXUbekYJJBcM9N42XhuDw+u9txd1xIABa04xnad9pV+k4jcN0pshQSJEiI5enIVZxXcjb0YCcFTHiPn6mvTQcX714CQBknd+EU1ensm4O9YljyWcR0GBj5msUx4N1FWnyjlywfFPc5gde2PNZrkV7KaFXmPP8L3fBy9hgE4x3z0hR/A/wC1OZYgknniZOfMmKnyKwv3ci+4u1s+KSY9cmofU7je2Mz7Z+0en1it6tOlxWuajHcoDdCM47ArFCrX4JbClUZzlztQ7EnuQujezfjK2tQLOpYEXLtlgysoIe05Kb1I92X6comu/wBfKvYnh7/tapbbZcfwSQp2749CZPmvwxJFfUPD7RW0qtMgR4juMDluPUxEnz6nnWKjGU6hawyOoEDPQdN/XCrPEi9/LVqCCZwSScYkzviNzjKyaUpWFEJSlKIlKUoiUpSiKH7SdnrWts9xfUMrdQIZYzuRoO1pA+ImuCce4MdHqLtl2nuz70mCsBg0E4lSDFfSda3xv2eaLVu73rRLvG5luXEJgBRIVo5KBy6VxrUvGAaTAn/tTXCOKDh73OLZBH129NZXz6vEUClwwO0boBE45CPUwPnVnD9d3qloiDETP3xXQ+2fsKC2i3DZLZ327ryWEgjuyQAGkH3jmeY68av2bunuMjq9q4uGVgVYfEGvfT4Nb1qLhRd8U4J27QPupBntVXFw19RvwRBA375+y2lLoJIBBIwfSrmtBlYHkVIPzEfjUdwy7bAHiG9hnJBJ9QTk+tSi8j8h+P4VW69I29aGzjQkRpv89FeKFcXVvLoPNqAZEHbzjVRj8BtEYkeoP51iXOzni8LQvrk8vzqcpXppcXvKelQnzz915a3ArCrrSA8sfZavc0Hd3kSZkr0jmYraKwtXoC9224I8JyD5Azis2uvEr33qnRJMuAM+c/4uHB+H+5Vq7Q2Gkjl8o/1V6VSqhqrj1H31DqemFC8Z4gUbZtUgic5n8sireGcRW3Y8X87AAc+Sn8av13BGe4TvEdJmfhAHKsDX8La2gJgqGOQfMCMc+hq62tKxrW7LbmEmCYOp9d9uq+dX1xxG3u33nIeUSASMAHy23Gy8eJarfcJBJXpPTAkfWsrglp23wSFKx0gk4yCcwrMfpUXUna1QsvbHQIC0Z3G4Ax+g2r/l+NTVakaVt4VEZAxPb+f5VcpVm17wVbg4c6XR3P29dFI2uEW7SMXIMZ3Ry5DAz1NQnclo8RaOUBjz+IFbUmpXZvnBAz/iIA/rXnprin3ANvmMAmcxjPxqp23Fa9Fr6lRpc4nU4AjbTB7D5K9XfBLe5cylSeGNA/SBJM5nXI7nTqqWdD3dvYpho96Op5kZ+leen4OindLM3UkmQfl/zXvrlJCkPs88DMYjPpFQp7RN4SAMTuHQ+XrXG1Ze3TXmi79Rl2xzO8bxoDHWF2vH8Ps3M94ZloAbORiAYE7TMkAmMTCv1Gvu2yx5qTClwA2PICMV6cL4LqOI3Athd9wY2ggCOrEnCj1J/KrLztqbY2e8p8SDmfIr188fo979lHs//YLTXboK3r0ShIPdpzCE9WnJ+XlUy2q23YDyNFUGMDYRr5jcYKqt/ULpio51FwkAk5JnQdGnUHI9QVJez3sSmh0loXEU6jaDccwxDc9it0VeQjymttpSo8mST1UI57nmXGfNKUpWFqlKUoiUpSiJSsPidi69tls3BaYqQtwoLhVpEHaSARE4PmKt1+uOnsb2W7eKhQRaTc7SQpYIPjJA5CazEos6leFrWozbQy7oDbZ8QBjJU5HMcxXvWESoPtR2L0vEE26m0GIELcXw3E/wv5ehkelTlWXboVSxwACT8Bk1s1xaZBgouCcZ/wDT3qldv2a9au2/s94Wt3PgQFKn4yPgKxOE+yniNmVuWDDMo3K6OAMgmFaevl0rbe2ftQe4zWtG+20VANwBlcnmdpMFREDlPOoPgvtG1mmXYrrcWSYuguZYyfFIPOTz6mudzxfxqZoPMg7jsVa+HcDvqBbd0wA4aNdO4jP9KV1nsd1Sgm3cs3IBIBLIT5D3SBPxrmFzjgRity3cRlJDKRBBGCCDBBrqej9r+pN233iWhb3eMKrAkHEyWMRzx5V6e3LsLafTvxC2Nt63sFyI23ELC2GI/nBZc+QjoI14fQsq7uRzTneThbX/ABLjFiW+K4CR0aZj0XNdFrUuAlTywQeYr2rS7V1lMqSD6GKkbHHnBG6CJE4zHX513u/Z2oHE0CCOh1/1e6w9q6Tmht0CHdRp/n1Wx1g8T4gbQUhZmesfhWTY1KuJVgfgeU+flVupCMNjkZjEwfSOtQNuG06w8ZhIGo3/ADdWm6c6rbn3eoA4/pdgif8AdFfp33LMyDkGIweQ+VehQEEEAjyIBH0NRunLJdNsCEOQYMDHIZ/RmpS3zpcU/BqAtODkHsfLda29UV6Ja8Zb8LgciRrrqOi8Rp0/kT/Qv5VE6zSq+qiCRADRgAgYGB5AVMPcCgk8hk1kaG0dRdFu0N7sCwUESQAWJE9IBr02d5XpczhzGQQDJx39F4eIWFrU5A7laGkOOBkDbUYKg9ffG1rCKSQq8vQqYiM4pwLTuoafdPLMjBIMV69nuzupu6k91ZuXQpZWKAuBiMn5r9RXQ+GeyzWXEB227IjldOceiq0D41LXwdb0fdKQ5g4Bxdrnfy0Hoq7YXdCtcG+uH8paS1rcCGxjAEkZO2sLnfaFz3IHQuJ+h/L7hUZwbQi4zbhKgRz5E+XrW0dtuxuu095LT2ty3Dtt90d6XGnEAAFWzyIFV4z2H1nDEtPdspF0qpdXLhWaD3biBtbnnIwYJr20Gvo8OFJhAe6dx18+nn5KPrXVtc8W8Z5lmOucRAEdeseanPZVwBDxG1AMW99wmc+EYnzG7Zj0rv8AXz12G7ULpeJWi5IQqyPOBtePF6wYJjoDX0IDUPQdUc3mqEknOe614+xrLgCm0BoECNJGvrpPoq0pSu6r6UpSiJSlKIlKUoiUpSiKO4vwK1qVi5vBiA1t2RlyDKlTg45+RI6mtf7Pe0jS39Zc0ILrdtMyKXMi73Z2mGPiL4JII6GCedbjUBw7sNpLOqu6oWg1+7cNw3HhihIgi3I8A5nGcnMQB1YWQQ6e3msKfqE7W9pf2Gx3vdNcEx4SAFnluJ5T6A1MXre5SASsgjcsSJESJESK1/tHxa3pNDOsC3z7m3aP4rAysgiAYG44gQY6CvO8w05juvTbMD6rQW80kfCNSuM9ouIWLzrcsWu5Yr/EUYTfzJQSYGfTkMComprtVxaxfug6az3NtQYX+YkyWgYXoIHlULUBVMvK+u2DS23aC0js4yR6/kaJX0LwjZrOHWxdUOl2yodTyPh2sPqDXz1Xa/ZNrt/DwnW1cdfkYuD/AHn6V7LB0PIVe9q6PNbsqftdHzH+Ba5w72C2bXEFu94LmlWW7m6u5i3IIx91kkzkdACDJNT/AGy9lGk1mnZbNm1p73vJctoqSwB8LhQJUznryPSt4pU+bqsXBxdkL51yhfHFrXXLBa3EFWIYMMhhgg/SK8dTqmulZA3cpwJzXUPbr2GTT3RrbUBb77biZ/tSGc3AeUMFMjzBPXHMuEcPa/qLVlBL3LiIsmBLMFEnoM86sFBlB495Y0B3Xfuupu65YKD3nk6ThTvDuE3iotqxLs2FUFjBmQsZJNdd7JeyEC0ra5mL4/howED++0Tu8wOXma3Xsv2RsaG0FtKC0ANcOWb5nkPQf81N1USw1CXVYJJnAAU5c8YLQKVnLWgRJcSSP4+/lotC4r7G9HdVgjXbUqR4WDAEjnDgk/CfpXPtf/6etWL22zfsvaP233Iw8wUAaTHkc+ldot9qtM2q/ZRc/jyRs2PzVd58W3b7onnV3ENIt5wRfdCkqVRwAdxQww64Ur/nPWCPZaVzQkUoAOuFEXVWvWLTXJJjE9PX7rUvZv7OLnDL9/eyXbZAFq5G254gpuAqCQFJRBzJ8HISZ6DUCvDDJA1tyc4BTHI8ukSp/wCCZlv2lEUbnECBLMOcdSevWsVnOqO5iZK8owsivLU6ZbiFHUMrCCrCQR5EHnSxqkedjK0c4IMTnNetcYWQV809oNLbGqvInu27zhZ6bWMD6RXW/ZN2jF/Smyz7rlkwASJ7swFjzAMj0x6Vr/tc7Cud2p0yghwe/H8sL/aDPUc/KJ61zb2aam7peL6aJXfcFpvJkunYQfSYI9QK1s7MOLiXwRo3r+eqtfFL9tzZs5ac6S/9pGx9N8TqvqSlBStlVEpSlESlKURKUq25cCgsxAABJJMAAZJJ6CiK6lQH/u9ZxY1BSY3i3gwQshZ3RJHSZxE4qcsXldQykMrAEEciCJBHpFbOYW6or6UpWqJWqdteAX9ZauWlFraAj22OG3hoZDIMDbJ3COg862orkZOPv+NVrVzQ4QV2o1nUagqM1Bkei+aNdoWtXXtnJR2QkZBKttMHympHs5wRr3eXO7e4llZKqCS7sdtu34cwWIJj7Kt6V1DtdxC3qF/Y9IiXr7CAVAKWFOGuFxhTGMZz8AfLgXY29o9TZS14rH9pfub9pe4AyqoScKpgwOc5JgARgtQH4yPz8KvD+PvdakOHK8jEnUDU7ROje+mkqJ4d7LzetMNQosXSTcVrcsqhlUC0VY/ZIbAOMZNSvCOw+q0AnS6hbgJVntOuwXCsiN8kqIJ+YE1vlK94oMBkDPVVSpxW5qNLHOlp/wCJEj65HzXN9V7UL1jWFNRp2S0Qo2kRcUwNzKeVxd0/EAQa6Dodcl62ty0wZGEqw6j8PhWB2k7M2tbZ7u6CIyrrG5D5ieh6jr9K0rsh2C1mk1ofvE7lSZIYxcUiMIOR655Eda0BqMfByD9F3c2yuLfmafDqNGRkh/l0P53W69qezVrX6V9PekK8HcsblZSGDLIInEfAkda49b9iGu0ers39NctX1tXrbiSbbwrBiWVgVjBGGJ9K7vSpKjdVKQLWnB2UIQClKUrzLK0TS2dP++C4skXu8uDf3zHPdNJ7vbGVBHPrNT2uuacXJe0xO4ywWfdwdwGeQGIyvmK1zStxP9+tut//AMEvD93Z5dydvjA7z+0x/wAVuF69qAx2ojDpLbT+M4Ppy9a3ZT8M6jOcd/5Qve/9biYwJ2Gw8lgE6ZdpFpskwYIIg7ScmfP7z1zJLwayF2hAB5AkT6GDkYGPSvM6jUR/YpOPt8+fWMZA+vpVrXtRIhVGBPIiYWYO8HBL9OgzWxnr9VhZmn0aoSVETzyTynzOOZr3ry0rMUG8AN1A5c+nyr1rmVlWXVBUhoIIggxBBxBnpWk2OwVo8QTVWCEtKQ2wWyq7lxK7sEE58IgcweVbzStHMa6JGi70birR5hTdHMIPcFKUpWy4JSlKIlKUoiVicV0hu2LiLEspAnlMYB/uzz9JrLpWQYMoua3tRqf3yt/9i1GALe6FjuyMpO6PeJMztmDMVv3CdK1uyqtG7LMBkAuxcqvmoLQPQCsyldalXnAERCwAsTWXLojukVoOd7bQRB5ETBmOYqg1VwMoNoxt8TKywG8OACZ2+9k+QwZrMpXFZWJdvXT7iAZ53D94CzPPzHI+k4Ot7NLqNp1LO8LBRGe3aJ/m2K0k/EmpmlYIB1W7XuYZaYKxOHcIs6ddtm2lsHntUCYxJPMn41l0pWQIWrnFxknKUpSiwlKUoiVRuWOdVpRFiE3vK2fmw/D9TV5NzPuc8c+UdfnWRSt+bsixC97+VP8AUY+HKq7r0crc/wCJo/21lUpzdgixmN2cC2R6lgY+nlFUY3ugt8upbB/05rKpTm7IsYm70CDB6sc5jpy5fQ1jfvBtxUm0rcgCWmcR0zMz8/SpKqFRWQ4bhYUc/EiOtsc+Zf4/y56VV+JGfDsIzzLDA/y+Wf8AzUhFNo8qzzs6Io1OLH7RQHGPFMfTPMff5VVeJHJ3WyIMRu+UmP6VI7abac7OiKPHEmPI2jkDDMefnC/D61YnFTOTaxjm4zjzX1H1qT20inOz9qKlp5UHzAOPX41dSlcllKUpREpSlESlKURKUpREpSlESlKURKUpREpSlESlKURKUpREpSlESlKURKUpREpSlESlKURKUpRF/9k="/>
          <p:cNvSpPr>
            <a:spLocks noChangeAspect="1" noChangeArrowheads="1"/>
          </p:cNvSpPr>
          <p:nvPr/>
        </p:nvSpPr>
        <p:spPr bwMode="auto">
          <a:xfrm>
            <a:off x="155575" y="-808038"/>
            <a:ext cx="2181225" cy="1685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www.polidata.org/maps/cd06h1cr.gif"/>
          <p:cNvPicPr>
            <a:picLocks noChangeAspect="1" noChangeArrowheads="1"/>
          </p:cNvPicPr>
          <p:nvPr/>
        </p:nvPicPr>
        <p:blipFill>
          <a:blip r:embed="rId2" cstate="print"/>
          <a:srcRect/>
          <a:stretch>
            <a:fillRect/>
          </a:stretch>
        </p:blipFill>
        <p:spPr bwMode="auto">
          <a:xfrm>
            <a:off x="685800" y="304800"/>
            <a:ext cx="7772400" cy="6008190"/>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80" name="Picture 4" descr="http://texasweekly.com/documents/congmapold.gif"/>
          <p:cNvPicPr>
            <a:picLocks noChangeAspect="1" noChangeArrowheads="1"/>
          </p:cNvPicPr>
          <p:nvPr/>
        </p:nvPicPr>
        <p:blipFill>
          <a:blip r:embed="rId2" cstate="print"/>
          <a:srcRect/>
          <a:stretch>
            <a:fillRect/>
          </a:stretch>
        </p:blipFill>
        <p:spPr bwMode="auto">
          <a:xfrm>
            <a:off x="457200" y="457200"/>
            <a:ext cx="8258708" cy="5334000"/>
          </a:xfrm>
          <a:prstGeom prst="rect">
            <a:avLst/>
          </a:prstGeom>
          <a:noFill/>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descr="File:TX14 109.gif">
            <a:hlinkClick r:id="rId2"/>
          </p:cNvPr>
          <p:cNvPicPr>
            <a:picLocks noChangeAspect="1" noChangeArrowheads="1"/>
          </p:cNvPicPr>
          <p:nvPr/>
        </p:nvPicPr>
        <p:blipFill>
          <a:blip r:embed="rId3" cstate="print"/>
          <a:srcRect/>
          <a:stretch>
            <a:fillRect/>
          </a:stretch>
        </p:blipFill>
        <p:spPr bwMode="auto">
          <a:xfrm>
            <a:off x="721916" y="685800"/>
            <a:ext cx="7812484" cy="4724400"/>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Click here for the districts created</a:t>
            </a:r>
            <a:r>
              <a:rPr lang="en-US" dirty="0" smtClean="0"/>
              <a:t> in 2011 by the 82</a:t>
            </a:r>
            <a:r>
              <a:rPr lang="en-US" baseline="30000" dirty="0" smtClean="0"/>
              <a:t>nd</a:t>
            </a:r>
            <a:r>
              <a:rPr lang="en-US" dirty="0" smtClean="0"/>
              <a:t> meeting of the Texas Legislature, and a </a:t>
            </a:r>
            <a:r>
              <a:rPr lang="en-US" dirty="0" smtClean="0">
                <a:hlinkClick r:id="rId3"/>
              </a:rPr>
              <a:t>summary of the redistricting process</a:t>
            </a:r>
            <a:r>
              <a:rPr lang="en-US" dirty="0" smtClean="0"/>
              <a:t> in the state.</a:t>
            </a:r>
            <a:br>
              <a:rPr lang="en-US" dirty="0" smtClean="0"/>
            </a:br>
            <a:r>
              <a:rPr lang="en-US" dirty="0"/>
              <a:t/>
            </a:r>
            <a:br>
              <a:rPr lang="en-US" dirty="0"/>
            </a:br>
            <a:r>
              <a:rPr lang="en-US" dirty="0" smtClean="0"/>
              <a:t>Texas is commonly accused of engaging in gerrymandering.</a:t>
            </a:r>
            <a:endParaRPr lang="en-US" dirty="0"/>
          </a:p>
        </p:txBody>
      </p:sp>
    </p:spTree>
    <p:extLst>
      <p:ext uri="{BB962C8B-B14F-4D97-AF65-F5344CB8AC3E}">
        <p14:creationId xmlns:p14="http://schemas.microsoft.com/office/powerpoint/2010/main" val="340093405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t>
            </a:r>
            <a:r>
              <a:rPr lang="en-US" dirty="0">
                <a:hlinkClick r:id="rId2"/>
              </a:rPr>
              <a:t>gerrymandering</a:t>
            </a:r>
            <a:r>
              <a:rPr lang="en-US" dirty="0"/>
              <a:t> is a practice that attempts to establish a political advantage for a particular party or group by manipulating geographic boundaries to create partisan, incumbent-protected districts</a:t>
            </a:r>
            <a:r>
              <a:rPr lang="en-US" dirty="0" smtClean="0"/>
              <a:t>.” – </a:t>
            </a:r>
            <a:r>
              <a:rPr lang="en-US" dirty="0" err="1" smtClean="0"/>
              <a:t>wikipedia</a:t>
            </a:r>
            <a:r>
              <a:rPr lang="en-US" dirty="0" smtClean="0"/>
              <a:t>. </a:t>
            </a:r>
            <a:endParaRPr lang="en-US" dirty="0"/>
          </a:p>
        </p:txBody>
      </p:sp>
    </p:spTree>
    <p:extLst>
      <p:ext uri="{BB962C8B-B14F-4D97-AF65-F5344CB8AC3E}">
        <p14:creationId xmlns:p14="http://schemas.microsoft.com/office/powerpoint/2010/main" val="145885384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 is the </a:t>
            </a:r>
            <a:r>
              <a:rPr lang="en-US" dirty="0" smtClean="0">
                <a:hlinkClick r:id="rId2"/>
              </a:rPr>
              <a:t>cartoon</a:t>
            </a:r>
            <a:r>
              <a:rPr lang="en-US" dirty="0" smtClean="0"/>
              <a:t> that coined the term “gerrymander.” </a:t>
            </a:r>
            <a:endParaRPr lang="en-US" dirty="0"/>
          </a:p>
        </p:txBody>
      </p:sp>
    </p:spTree>
    <p:extLst>
      <p:ext uri="{BB962C8B-B14F-4D97-AF65-F5344CB8AC3E}">
        <p14:creationId xmlns:p14="http://schemas.microsoft.com/office/powerpoint/2010/main" val="108818491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6" name="Picture 2" descr="http://www.fultonschools.org/teacher/fernandezj/AP_government_images/the_gerry-mander.jpg"/>
          <p:cNvPicPr>
            <a:picLocks noChangeAspect="1" noChangeArrowheads="1"/>
          </p:cNvPicPr>
          <p:nvPr/>
        </p:nvPicPr>
        <p:blipFill>
          <a:blip r:embed="rId2" cstate="print"/>
          <a:srcRect/>
          <a:stretch>
            <a:fillRect/>
          </a:stretch>
        </p:blipFill>
        <p:spPr bwMode="auto">
          <a:xfrm>
            <a:off x="1600200" y="323956"/>
            <a:ext cx="5943600" cy="6229244"/>
          </a:xfrm>
          <a:prstGeom prst="rect">
            <a:avLst/>
          </a:prstGeom>
          <a:noFill/>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title"/>
          </p:nvPr>
        </p:nvSpPr>
        <p:spPr>
          <a:xfrm>
            <a:off x="457200" y="274638"/>
            <a:ext cx="8229600" cy="6049962"/>
          </a:xfrm>
        </p:spPr>
        <p:txBody>
          <a:bodyPr/>
          <a:lstStyle/>
          <a:p>
            <a:pPr eaLnBrk="1" hangingPunct="1"/>
            <a:r>
              <a:rPr lang="en-US" dirty="0" smtClean="0"/>
              <a:t>Here is a key controversy concerning gerrymandering: </a:t>
            </a:r>
            <a:r>
              <a:rPr lang="en-US" dirty="0" smtClean="0"/>
              <a:t/>
            </a:r>
            <a:br>
              <a:rPr lang="en-US" dirty="0" smtClean="0"/>
            </a:br>
            <a:r>
              <a:rPr lang="en-US" dirty="0" smtClean="0"/>
              <a:t/>
            </a:r>
            <a:br>
              <a:rPr lang="en-US" dirty="0" smtClean="0"/>
            </a:br>
            <a:r>
              <a:rPr lang="en-US" dirty="0" smtClean="0"/>
              <a:t>Does </a:t>
            </a:r>
            <a:r>
              <a:rPr lang="en-US" dirty="0" smtClean="0"/>
              <a:t>it </a:t>
            </a:r>
            <a:r>
              <a:rPr lang="en-US" dirty="0" smtClean="0"/>
              <a:t>turn </a:t>
            </a:r>
            <a:r>
              <a:rPr lang="en-US" dirty="0" smtClean="0"/>
              <a:t>democratic representation on </a:t>
            </a:r>
            <a:r>
              <a:rPr lang="en-US" dirty="0" smtClean="0"/>
              <a:t>its head</a:t>
            </a:r>
            <a:r>
              <a:rPr lang="en-US" dirty="0" smtClean="0"/>
              <a:t>? Does it allow representatives to select their constituents rather than vice versa?</a:t>
            </a:r>
            <a:endParaRPr lang="en-US" dirty="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least gerrymandered state is Iowa, it uses a </a:t>
            </a:r>
            <a:r>
              <a:rPr lang="en-US" dirty="0" smtClean="0">
                <a:hlinkClick r:id="rId2"/>
              </a:rPr>
              <a:t>non-partisan commission</a:t>
            </a:r>
            <a:r>
              <a:rPr lang="en-US" dirty="0" smtClean="0"/>
              <a:t> (</a:t>
            </a:r>
            <a:r>
              <a:rPr lang="en-US" dirty="0" smtClean="0">
                <a:hlinkClick r:id="rId3"/>
              </a:rPr>
              <a:t>the Iowa Plan</a:t>
            </a:r>
            <a:r>
              <a:rPr lang="en-US" dirty="0" smtClean="0"/>
              <a:t>) to draw districts. </a:t>
            </a:r>
            <a:r>
              <a:rPr lang="en-US" dirty="0" err="1" smtClean="0"/>
              <a:t>Compar</a:t>
            </a:r>
            <a:r>
              <a:rPr lang="en-US" dirty="0" smtClean="0"/>
              <a:t> them to Texas’. </a:t>
            </a:r>
            <a:endParaRPr lang="en-US" dirty="0"/>
          </a:p>
        </p:txBody>
      </p:sp>
    </p:spTree>
    <p:extLst>
      <p:ext uri="{BB962C8B-B14F-4D97-AF65-F5344CB8AC3E}">
        <p14:creationId xmlns:p14="http://schemas.microsoft.com/office/powerpoint/2010/main" val="1796274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a:xfrm>
            <a:off x="457200" y="274638"/>
            <a:ext cx="8229600" cy="6126162"/>
          </a:xfrm>
        </p:spPr>
        <p:txBody>
          <a:bodyPr/>
          <a:lstStyle/>
          <a:p>
            <a:r>
              <a:rPr lang="en-US" smtClean="0"/>
              <a:t>The Constitutions of the United States and Texas create two similar, but distinct legislatures.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0" name="Picture 2" descr="http://www.legis.state.ia.us/Redist/plan2cong.jpg"/>
          <p:cNvPicPr>
            <a:picLocks noChangeAspect="1" noChangeArrowheads="1"/>
          </p:cNvPicPr>
          <p:nvPr/>
        </p:nvPicPr>
        <p:blipFill>
          <a:blip r:embed="rId2" cstate="print"/>
          <a:srcRect/>
          <a:stretch>
            <a:fillRect/>
          </a:stretch>
        </p:blipFill>
        <p:spPr bwMode="auto">
          <a:xfrm>
            <a:off x="609282" y="381000"/>
            <a:ext cx="8001318" cy="6019800"/>
          </a:xfrm>
          <a:prstGeom prst="rect">
            <a:avLst/>
          </a:prstGeom>
          <a:noFill/>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Question: Has party competition corrupted the design of the House as originally intended?</a:t>
            </a:r>
            <a:endParaRPr lang="en-US" dirty="0"/>
          </a:p>
        </p:txBody>
      </p:sp>
    </p:spTree>
    <p:extLst>
      <p:ext uri="{BB962C8B-B14F-4D97-AF65-F5344CB8AC3E}">
        <p14:creationId xmlns:p14="http://schemas.microsoft.com/office/powerpoint/2010/main" val="374663437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Note that members have to live in the districts they represent.</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Not all democracies have residency requirements. </a:t>
            </a:r>
            <a:br>
              <a:rPr lang="en-US" dirty="0" smtClean="0"/>
            </a:br>
            <a:r>
              <a:rPr lang="en-US" dirty="0" smtClean="0"/>
              <a:t/>
            </a:r>
            <a:br>
              <a:rPr lang="en-US" dirty="0" smtClean="0"/>
            </a:br>
            <a:r>
              <a:rPr lang="en-US" dirty="0" smtClean="0"/>
              <a:t>Generally in parliamentary systems representatives can live anywhere in the country.</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1401762"/>
          </a:xfrm>
        </p:spPr>
        <p:txBody>
          <a:bodyPr/>
          <a:lstStyle/>
          <a:p>
            <a:pPr eaLnBrk="1" hangingPunct="1"/>
            <a:r>
              <a:rPr lang="en-US" i="1" dirty="0" smtClean="0"/>
              <a:t/>
            </a:r>
            <a:br>
              <a:rPr lang="en-US" i="1" dirty="0" smtClean="0"/>
            </a:br>
            <a:r>
              <a:rPr lang="en-US" i="1" dirty="0" smtClean="0"/>
              <a:t>Section Two: The House of </a:t>
            </a:r>
            <a:r>
              <a:rPr lang="en-US" i="1" dirty="0"/>
              <a:t>Representatives , continued</a:t>
            </a:r>
            <a:r>
              <a:rPr lang="en-US" dirty="0" smtClean="0"/>
              <a:t/>
            </a:r>
            <a:br>
              <a:rPr lang="en-US" dirty="0" smtClean="0"/>
            </a:br>
            <a:endParaRPr lang="en-US" dirty="0" smtClean="0"/>
          </a:p>
        </p:txBody>
      </p:sp>
      <p:sp>
        <p:nvSpPr>
          <p:cNvPr id="38915" name="Content Placeholder 2"/>
          <p:cNvSpPr>
            <a:spLocks noGrp="1"/>
          </p:cNvSpPr>
          <p:nvPr>
            <p:ph idx="1"/>
          </p:nvPr>
        </p:nvSpPr>
        <p:spPr>
          <a:xfrm>
            <a:off x="457200" y="2057400"/>
            <a:ext cx="8229600" cy="4068763"/>
          </a:xfrm>
        </p:spPr>
        <p:txBody>
          <a:bodyPr/>
          <a:lstStyle/>
          <a:p>
            <a:pPr eaLnBrk="1" hangingPunct="1">
              <a:buNone/>
            </a:pPr>
            <a:r>
              <a:rPr lang="en-US" sz="2800" dirty="0" smtClean="0"/>
              <a:t>Representatives and direct Taxes shall be apportioned </a:t>
            </a:r>
          </a:p>
          <a:p>
            <a:pPr eaLnBrk="1" hangingPunct="1">
              <a:buNone/>
            </a:pPr>
            <a:r>
              <a:rPr lang="en-US" sz="2800" dirty="0" smtClean="0"/>
              <a:t>among the several States which may be included within </a:t>
            </a:r>
          </a:p>
          <a:p>
            <a:pPr eaLnBrk="1" hangingPunct="1">
              <a:buNone/>
            </a:pPr>
            <a:r>
              <a:rPr lang="en-US" sz="2800" dirty="0" smtClean="0"/>
              <a:t>this Union, according to their respective Numbers </a:t>
            </a:r>
          </a:p>
          <a:p>
            <a:pPr eaLnBrk="1" hangingPunct="1">
              <a:buNone/>
            </a:pPr>
            <a:r>
              <a:rPr lang="en-US" sz="2800" dirty="0" smtClean="0"/>
              <a:t>which shall be determined by adding to the whole </a:t>
            </a:r>
          </a:p>
          <a:p>
            <a:pPr eaLnBrk="1" hangingPunct="1">
              <a:buNone/>
            </a:pPr>
            <a:r>
              <a:rPr lang="en-US" sz="2800" dirty="0" smtClean="0"/>
              <a:t>Number of free persons, including those bound to </a:t>
            </a:r>
          </a:p>
          <a:p>
            <a:pPr eaLnBrk="1" hangingPunct="1">
              <a:buNone/>
            </a:pPr>
            <a:r>
              <a:rPr lang="en-US" sz="2800" dirty="0" smtClean="0"/>
              <a:t>Service for a Term of Years, and excluding Indians not </a:t>
            </a:r>
          </a:p>
          <a:p>
            <a:pPr eaLnBrk="1" hangingPunct="1">
              <a:buNone/>
            </a:pPr>
            <a:r>
              <a:rPr lang="en-US" sz="2800" dirty="0" smtClean="0"/>
              <a:t>taxed, three fifths of all other Persons. </a:t>
            </a:r>
            <a:endParaRPr lang="en-US" sz="2800" dirty="0" smtClean="0">
              <a:solidFill>
                <a:srgbClr val="FF0000"/>
              </a:solidFill>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The section includes the 3/5ths compromise which was necessary to ensure that southern states would join the union. </a:t>
            </a:r>
            <a:br>
              <a:rPr lang="en-US" dirty="0" smtClean="0"/>
            </a:br>
            <a:r>
              <a:rPr lang="en-US" dirty="0" smtClean="0"/>
              <a:t/>
            </a:r>
            <a:br>
              <a:rPr lang="en-US" dirty="0" smtClean="0"/>
            </a:br>
            <a:r>
              <a:rPr lang="en-US" dirty="0" smtClean="0"/>
              <a:t>This was repealed by the 14</a:t>
            </a:r>
            <a:r>
              <a:rPr lang="en-US" baseline="30000" dirty="0" smtClean="0"/>
              <a:t>th</a:t>
            </a:r>
            <a:r>
              <a:rPr lang="en-US" dirty="0" smtClean="0"/>
              <a:t> Amendment. </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Section Two: The House of </a:t>
            </a:r>
            <a:r>
              <a:rPr lang="en-US" i="1" dirty="0"/>
              <a:t>Representatives , continued</a:t>
            </a:r>
            <a:endParaRPr lang="en-US" dirty="0"/>
          </a:p>
        </p:txBody>
      </p:sp>
      <p:sp>
        <p:nvSpPr>
          <p:cNvPr id="3" name="Content Placeholder 2"/>
          <p:cNvSpPr>
            <a:spLocks noGrp="1"/>
          </p:cNvSpPr>
          <p:nvPr>
            <p:ph idx="1"/>
          </p:nvPr>
        </p:nvSpPr>
        <p:spPr/>
        <p:txBody>
          <a:bodyPr/>
          <a:lstStyle/>
          <a:p>
            <a:pPr eaLnBrk="1" hangingPunct="1">
              <a:buNone/>
            </a:pPr>
            <a:r>
              <a:rPr lang="en-US" dirty="0" smtClean="0"/>
              <a:t>The actual Enumeration shall be made within </a:t>
            </a:r>
          </a:p>
          <a:p>
            <a:pPr eaLnBrk="1" hangingPunct="1">
              <a:buNone/>
            </a:pPr>
            <a:r>
              <a:rPr lang="en-US" dirty="0" smtClean="0"/>
              <a:t>three Years after the first Meeting of the </a:t>
            </a:r>
          </a:p>
          <a:p>
            <a:pPr eaLnBrk="1" hangingPunct="1">
              <a:buNone/>
            </a:pPr>
            <a:r>
              <a:rPr lang="en-US" dirty="0" smtClean="0"/>
              <a:t>Congress of the United States, and within every </a:t>
            </a:r>
          </a:p>
          <a:p>
            <a:pPr eaLnBrk="1" hangingPunct="1">
              <a:buNone/>
            </a:pPr>
            <a:r>
              <a:rPr lang="en-US" dirty="0" smtClean="0"/>
              <a:t>subsequent Term of ten Years, in such Manner </a:t>
            </a:r>
          </a:p>
          <a:p>
            <a:pPr eaLnBrk="1" hangingPunct="1">
              <a:buNone/>
            </a:pPr>
            <a:r>
              <a:rPr lang="en-US" dirty="0" smtClean="0"/>
              <a:t>as they shall by Law direct.</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This creates the authorization for a census and the existence of a </a:t>
            </a:r>
            <a:r>
              <a:rPr lang="en-US" dirty="0" smtClean="0">
                <a:hlinkClick r:id="rId2"/>
              </a:rPr>
              <a:t>Census Bureau</a:t>
            </a:r>
            <a:r>
              <a:rPr lang="en-US" dirty="0" smtClean="0"/>
              <a:t>.</a:t>
            </a:r>
            <a:br>
              <a:rPr lang="en-US" dirty="0" smtClean="0"/>
            </a:br>
            <a:r>
              <a:rPr lang="en-US" dirty="0" smtClean="0"/>
              <a:t/>
            </a:r>
            <a:br>
              <a:rPr lang="en-US" dirty="0" smtClean="0"/>
            </a:br>
            <a:r>
              <a:rPr lang="en-US" dirty="0" smtClean="0">
                <a:hlinkClick r:id="rId3"/>
              </a:rPr>
              <a:t>A history of apportionment from the U.S. Census</a:t>
            </a:r>
            <a:r>
              <a:rPr lang="en-US" dirty="0" smtClean="0"/>
              <a:t>.</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Each state is guaranteed one members of the House of Representatives. </a:t>
            </a:r>
            <a:br>
              <a:rPr lang="en-US" dirty="0" smtClean="0"/>
            </a:br>
            <a:r>
              <a:rPr lang="en-US" dirty="0" smtClean="0"/>
              <a:t/>
            </a:r>
            <a:br>
              <a:rPr lang="en-US" dirty="0" smtClean="0"/>
            </a:br>
            <a:r>
              <a:rPr lang="en-US" dirty="0" smtClean="0"/>
              <a:t>States with larger populations have a larger house delegation. </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How do they figure it out?</a:t>
            </a:r>
            <a:br>
              <a:rPr lang="en-US" dirty="0" smtClean="0"/>
            </a:br>
            <a:r>
              <a:rPr lang="en-US" dirty="0" smtClean="0"/>
              <a:t/>
            </a:r>
            <a:br>
              <a:rPr lang="en-US" dirty="0" smtClean="0"/>
            </a:br>
            <a:r>
              <a:rPr lang="en-US" dirty="0" smtClean="0">
                <a:hlinkClick r:id="rId2"/>
              </a:rPr>
              <a:t>The Method of Equal Proportions</a:t>
            </a:r>
            <a:r>
              <a:rPr lang="en-US" dirty="0" smtClean="0"/>
              <a: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r>
              <a:rPr lang="en-US" smtClean="0"/>
              <a:t>They are similar because they are bicameral, with a House of Representatives more directly connected to the people than the Senate.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a </a:t>
            </a:r>
            <a:r>
              <a:rPr lang="en-US" dirty="0" smtClean="0">
                <a:hlinkClick r:id="rId2"/>
              </a:rPr>
              <a:t>result of the most recent census</a:t>
            </a:r>
            <a:r>
              <a:rPr lang="en-US" dirty="0" smtClean="0"/>
              <a:t>, the following states have only one representative</a:t>
            </a:r>
            <a:br>
              <a:rPr lang="en-US" dirty="0" smtClean="0"/>
            </a:br>
            <a:r>
              <a:rPr lang="en-US" sz="3200" dirty="0" smtClean="0"/>
              <a:t/>
            </a:r>
            <a:br>
              <a:rPr lang="en-US" sz="3200" dirty="0" smtClean="0"/>
            </a:br>
            <a:r>
              <a:rPr lang="en-US" sz="3200" dirty="0" smtClean="0"/>
              <a:t>Alaska</a:t>
            </a:r>
            <a:br>
              <a:rPr lang="en-US" sz="3200" dirty="0" smtClean="0"/>
            </a:br>
            <a:r>
              <a:rPr lang="en-US" sz="3200" dirty="0" smtClean="0"/>
              <a:t>Delaware</a:t>
            </a:r>
            <a:br>
              <a:rPr lang="en-US" sz="3200" dirty="0" smtClean="0"/>
            </a:br>
            <a:r>
              <a:rPr lang="en-US" sz="3200" dirty="0" smtClean="0"/>
              <a:t>Montana</a:t>
            </a:r>
            <a:br>
              <a:rPr lang="en-US" sz="3200" dirty="0" smtClean="0"/>
            </a:br>
            <a:r>
              <a:rPr lang="en-US" sz="3200" dirty="0" smtClean="0"/>
              <a:t>North Dakota</a:t>
            </a:r>
            <a:br>
              <a:rPr lang="en-US" sz="3200" dirty="0" smtClean="0"/>
            </a:br>
            <a:r>
              <a:rPr lang="en-US" sz="3200" dirty="0" smtClean="0"/>
              <a:t>South Dakota</a:t>
            </a:r>
            <a:br>
              <a:rPr lang="en-US" sz="3200" dirty="0" smtClean="0"/>
            </a:br>
            <a:r>
              <a:rPr lang="en-US" sz="3200" dirty="0" smtClean="0"/>
              <a:t>Vermont</a:t>
            </a:r>
            <a:br>
              <a:rPr lang="en-US" sz="3200" dirty="0" smtClean="0"/>
            </a:br>
            <a:r>
              <a:rPr lang="en-US" sz="3200" dirty="0" smtClean="0"/>
              <a:t>Wyoming</a:t>
            </a:r>
            <a:endParaRPr 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states with the largest delegations – as of 2010 - are</a:t>
            </a:r>
            <a:br>
              <a:rPr lang="en-US" dirty="0" smtClean="0"/>
            </a:br>
            <a:r>
              <a:rPr lang="en-US" dirty="0" smtClean="0"/>
              <a:t/>
            </a:r>
            <a:br>
              <a:rPr lang="en-US" dirty="0" smtClean="0"/>
            </a:br>
            <a:r>
              <a:rPr lang="en-US" dirty="0" smtClean="0"/>
              <a:t>California - 53</a:t>
            </a:r>
            <a:br>
              <a:rPr lang="en-US" dirty="0" smtClean="0"/>
            </a:br>
            <a:r>
              <a:rPr lang="en-US" dirty="0" smtClean="0"/>
              <a:t>Texas - 36</a:t>
            </a:r>
            <a:br>
              <a:rPr lang="en-US" dirty="0" smtClean="0"/>
            </a:br>
            <a:r>
              <a:rPr lang="en-US" dirty="0" smtClean="0"/>
              <a:t>New York - 27 </a:t>
            </a:r>
            <a:br>
              <a:rPr lang="en-US" dirty="0" smtClean="0"/>
            </a:br>
            <a:r>
              <a:rPr lang="en-US" dirty="0" smtClean="0"/>
              <a:t>Florida - 27</a:t>
            </a:r>
            <a:br>
              <a:rPr lang="en-US" dirty="0" smtClean="0"/>
            </a:br>
            <a:r>
              <a:rPr lang="en-US" dirty="0" smtClean="0"/>
              <a:t>Illinois - 19</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Since representatives are apportioned to states, the number of people per district can vary.</a:t>
            </a:r>
            <a:br>
              <a:rPr lang="en-US" dirty="0" smtClean="0"/>
            </a:br>
            <a:r>
              <a:rPr lang="en-US" dirty="0" smtClean="0"/>
              <a:t/>
            </a:r>
            <a:br>
              <a:rPr lang="en-US" dirty="0" smtClean="0"/>
            </a:br>
            <a:r>
              <a:rPr lang="en-US" sz="3600" dirty="0" smtClean="0"/>
              <a:t>Average per district nationally – 710,767</a:t>
            </a:r>
            <a:br>
              <a:rPr lang="en-US" sz="3600" dirty="0" smtClean="0"/>
            </a:br>
            <a:r>
              <a:rPr lang="en-US" sz="3600" dirty="0" smtClean="0"/>
              <a:t>Smallest – Rhode Island - 527,624</a:t>
            </a:r>
            <a:br>
              <a:rPr lang="en-US" sz="3600" dirty="0" smtClean="0"/>
            </a:br>
            <a:r>
              <a:rPr lang="en-US" sz="3600" dirty="0" smtClean="0"/>
              <a:t>Largest – Montana - 994,416</a:t>
            </a:r>
            <a:endParaRPr lang="en-US" sz="36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sz="4000" dirty="0" smtClean="0"/>
              <a:t>Controversies exist over whether the census bureau ought to ask anything beyond the number of people who live in a household.</a:t>
            </a:r>
            <a:br>
              <a:rPr lang="en-US" sz="4000" dirty="0" smtClean="0"/>
            </a:br>
            <a:r>
              <a:rPr lang="en-US" sz="4000" dirty="0" smtClean="0"/>
              <a:t/>
            </a:r>
            <a:br>
              <a:rPr lang="en-US" sz="4000" dirty="0" smtClean="0"/>
            </a:br>
            <a:r>
              <a:rPr lang="en-US" sz="4000" dirty="0" smtClean="0">
                <a:hlinkClick r:id="rId2"/>
              </a:rPr>
              <a:t>Click here for the form</a:t>
            </a:r>
            <a:r>
              <a:rPr lang="en-US" sz="4000" dirty="0" smtClean="0"/>
              <a:t>. </a:t>
            </a:r>
            <a:br>
              <a:rPr lang="en-US" sz="4000" dirty="0" smtClean="0"/>
            </a:br>
            <a:r>
              <a:rPr lang="en-US" sz="4000" dirty="0" smtClean="0"/>
              <a:t/>
            </a:r>
            <a:br>
              <a:rPr lang="en-US" sz="4000" dirty="0" smtClean="0"/>
            </a:br>
            <a:r>
              <a:rPr lang="en-US" sz="4000" dirty="0" smtClean="0"/>
              <a:t>Census data are also used to determine how federal funds are distributed.</a:t>
            </a:r>
            <a:endParaRPr lang="en-US" sz="4000"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Conservatives early on feared that greater information about the nature of the population would lead to proposals for programs and policies to impact those populations.</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Section Two: The House of </a:t>
            </a:r>
            <a:r>
              <a:rPr lang="en-US" i="1" dirty="0" smtClean="0"/>
              <a:t>Representatives, </a:t>
            </a:r>
            <a:r>
              <a:rPr lang="en-US" i="1" dirty="0"/>
              <a:t>continued</a:t>
            </a:r>
            <a:endParaRPr lang="en-US" dirty="0"/>
          </a:p>
        </p:txBody>
      </p:sp>
      <p:sp>
        <p:nvSpPr>
          <p:cNvPr id="3" name="Content Placeholder 2"/>
          <p:cNvSpPr>
            <a:spLocks noGrp="1"/>
          </p:cNvSpPr>
          <p:nvPr>
            <p:ph idx="1"/>
          </p:nvPr>
        </p:nvSpPr>
        <p:spPr/>
        <p:txBody>
          <a:bodyPr/>
          <a:lstStyle/>
          <a:p>
            <a:pPr>
              <a:buNone/>
            </a:pPr>
            <a:r>
              <a:rPr lang="en-US" sz="2800" dirty="0" smtClean="0"/>
              <a:t>The Number of Representatives shall not exceed one</a:t>
            </a:r>
          </a:p>
          <a:p>
            <a:pPr>
              <a:buNone/>
            </a:pPr>
            <a:r>
              <a:rPr lang="en-US" sz="2800" dirty="0" smtClean="0"/>
              <a:t>for every thirty Thousand, but each State shall have at </a:t>
            </a:r>
          </a:p>
          <a:p>
            <a:pPr>
              <a:buNone/>
            </a:pPr>
            <a:r>
              <a:rPr lang="en-US" sz="2800" dirty="0" smtClean="0"/>
              <a:t>Least one Representative; and until such enumeration </a:t>
            </a:r>
          </a:p>
          <a:p>
            <a:pPr>
              <a:buNone/>
            </a:pPr>
            <a:r>
              <a:rPr lang="en-US" sz="2800" dirty="0" smtClean="0"/>
              <a:t>shall be made, the State of New Hampshire shall be </a:t>
            </a:r>
          </a:p>
          <a:p>
            <a:pPr>
              <a:buNone/>
            </a:pPr>
            <a:r>
              <a:rPr lang="en-US" sz="2800" dirty="0" smtClean="0"/>
              <a:t>entitled to </a:t>
            </a:r>
            <a:r>
              <a:rPr lang="en-US" sz="2800" dirty="0" err="1" smtClean="0"/>
              <a:t>chuse</a:t>
            </a:r>
            <a:r>
              <a:rPr lang="en-US" sz="2800" dirty="0" smtClean="0"/>
              <a:t> three, Massachusetts eight, Rhode-</a:t>
            </a:r>
          </a:p>
          <a:p>
            <a:pPr>
              <a:buNone/>
            </a:pPr>
            <a:r>
              <a:rPr lang="en-US" sz="2800" dirty="0" smtClean="0"/>
              <a:t>Island and Providence Plantations one, Connecticut </a:t>
            </a:r>
          </a:p>
          <a:p>
            <a:pPr>
              <a:buNone/>
            </a:pPr>
            <a:r>
              <a:rPr lang="en-US" sz="2800" dirty="0" smtClean="0"/>
              <a:t>five, New-York six, New Jersey four, Pennsylvania eight, </a:t>
            </a:r>
          </a:p>
          <a:p>
            <a:pPr>
              <a:buNone/>
            </a:pPr>
            <a:r>
              <a:rPr lang="en-US" sz="2800" dirty="0" smtClean="0"/>
              <a:t>Delaware one, Maryland six, Virginia ten, North </a:t>
            </a:r>
          </a:p>
          <a:p>
            <a:pPr>
              <a:buNone/>
            </a:pPr>
            <a:r>
              <a:rPr lang="en-US" sz="2800" dirty="0" smtClean="0"/>
              <a:t>Carolina five, South Carolina five, and Georgia three.</a:t>
            </a:r>
          </a:p>
          <a:p>
            <a:pPr>
              <a:buNone/>
            </a:pPr>
            <a:endParaRPr lang="en-US" sz="2800"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Over the course of history the House of Representatives has grown from a low of 65, to its current 435 (it briefly hit 437). There are questions whether the number should be increased further. </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hlinkClick r:id="rId2"/>
              </a:rPr>
              <a:t>Click here for an overview of the increase</a:t>
            </a:r>
            <a:r>
              <a:rPr lang="en-US" dirty="0" smtClean="0"/>
              <a:t>.</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case you’re curious, the 30,000   limit means that the House cannot grow to contain more than 10,234 members.</a:t>
            </a:r>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lstStyle/>
          <a:p>
            <a:r>
              <a:rPr lang="en-US" dirty="0" smtClean="0"/>
              <a:t>Several Federalist Papers were devoted to the question about how large a legislative assembly ought to be.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21257</TotalTime>
  <Words>5903</Words>
  <Application>Microsoft Office PowerPoint</Application>
  <PresentationFormat>On-screen Show (4:3)</PresentationFormat>
  <Paragraphs>413</Paragraphs>
  <Slides>212</Slides>
  <Notes>49</Notes>
  <HiddenSlides>0</HiddenSlides>
  <MMClips>0</MMClips>
  <ScaleCrop>false</ScaleCrop>
  <HeadingPairs>
    <vt:vector size="4" baseType="variant">
      <vt:variant>
        <vt:lpstr>Theme</vt:lpstr>
      </vt:variant>
      <vt:variant>
        <vt:i4>1</vt:i4>
      </vt:variant>
      <vt:variant>
        <vt:lpstr>Slide Titles</vt:lpstr>
      </vt:variant>
      <vt:variant>
        <vt:i4>212</vt:i4>
      </vt:variant>
    </vt:vector>
  </HeadingPairs>
  <TitlesOfParts>
    <vt:vector size="213" baseType="lpstr">
      <vt:lpstr>Office Theme</vt:lpstr>
      <vt:lpstr>GOVT 2302</vt:lpstr>
      <vt:lpstr>This week we read through and attempt to understand the articles of the U.S. and Texas Constitutions which create the U.S. Congress and the Texas Legislature. </vt:lpstr>
      <vt:lpstr>For a quick overview, click on the two following links:</vt:lpstr>
      <vt:lpstr>The U.S. Congress:  Article One of the  U.S. Constitution.  (wikipedia)</vt:lpstr>
      <vt:lpstr>Ten Sections 2,286 words  (This sections contains almost half  of the total words in the Constitution) </vt:lpstr>
      <vt:lpstr>The Texas Legislature:   Article Three of the  Texas Constitution  You might want to also read the legislature’s  entry in the Handbook of Texas Online. </vt:lpstr>
      <vt:lpstr>67 Sections 29,557 words</vt:lpstr>
      <vt:lpstr>The Constitutions of the United States and Texas create two similar, but distinct legislatures.</vt:lpstr>
      <vt:lpstr>They are similar because they are bicameral, with a House of Representatives more directly connected to the people than the Senate. </vt:lpstr>
      <vt:lpstr>The key difference is that the national legislature is designed to be a more powerful legislature than Texas’.   This explains the  discrepancy in length</vt:lpstr>
      <vt:lpstr>The length of Article 3 of the Texas Constitution establishes clear limitations on the power of the legislature. The brevity of the U.S. Constitution makes these powers subject to debate.</vt:lpstr>
      <vt:lpstr>Article One of the U.S. Constitution creates a professional legislature with fulltime legislators that do not hold other positions and that meets almost continually during each two year session.</vt:lpstr>
      <vt:lpstr>Members of Congress receive a competitive salary (currently $174,000) and receive enough funding to have a sizeable staff in their DC offices and several districts offices as well.</vt:lpstr>
      <vt:lpstr>Article Three of the Texas Constitution creates an amateur legislature composed of members who serve only 140 days every two years and are expected to have another  profession.</vt:lpstr>
      <vt:lpstr>Members receive a $600 per month salary, which was established by Texas voters in 1975. Members also receive a per diem allowance of $128 when the legislature is in session.  </vt:lpstr>
      <vt:lpstr>Texas legislators are provided little funding for staff. This limits the ability of legislators to provide constituency service.</vt:lpstr>
      <vt:lpstr>This distinction reminds us of the different ways that each document treats governmental power. The U.S. Constitution has vague language that has been used to expand it, while the Texas Constitution has lengthy, precise language that restricts it. </vt:lpstr>
      <vt:lpstr>The purpose of the Constitutional Convention was to create a stronger national government, including a Congress with the ability to pass meaningful legislation without being limited by the general population.</vt:lpstr>
      <vt:lpstr>The Articles of Confederation created only a legislature, and that institution was severely restricted.  Recall the relevant  passages in the document: </vt:lpstr>
      <vt:lpstr>The Articles of Confederation  Article V. For the most convenient management of the general interests of the United States, delegates shall be annually appointed in such manner as the legislatures of each State shall direct, to meet in Congress on the first Monday in November, in every year, with a power reserved to each State to recall its delegates, or any of them, at any time within the year, and to send others in their stead for the remainder of the year.</vt:lpstr>
      <vt:lpstr>Notice two key features of the legislature:   Yearly appointments by the states. Subject to recall at any time.</vt:lpstr>
      <vt:lpstr>This design restricted the powers of the legislature. It could not focus on national objectives – primarily commercial and military - which was fine with the states, but not the Federalists.</vt:lpstr>
      <vt:lpstr>A national government detached from the states would be necessary to accomplish those objectives.</vt:lpstr>
      <vt:lpstr>In 2301 we mentioned that three separate plans for constitutions were submitted to the Constitutional Convention.   Each had a unique legislative design.</vt:lpstr>
      <vt:lpstr>Hamilton’s Plan The Virginia Plan The New Jersey Plan </vt:lpstr>
      <vt:lpstr>Hamilton’s Plan   A bicameral legislature. The lower house, the Assembly, was elected by the people for three year terms. The upper house, the Senate, elected by electors chosen by the people, and with a life-term of service </vt:lpstr>
      <vt:lpstr> The Virginia Plan  A lower chamber elected by the people of the states. An upper chamber elected by the lower chamber. The size of both determined by state population. The upper chamber selects  chief executive. </vt:lpstr>
      <vt:lpstr>The central dispute involved the relationship between the nation and the states. Would the national government rest its authority on the people or on the states? What would be the dominant entity? </vt:lpstr>
      <vt:lpstr>Key Federalist Goal:   Base the national government on the people. Bypass the states. The House of Representatives would be that basis.</vt:lpstr>
      <vt:lpstr>The people are ultimately sovereign, but which level of government would rest on the people’s authority?</vt:lpstr>
      <vt:lpstr>This would require a compromise (the Great Compromise).  The New Jersey Plan  Both the states and nation were sovereign.</vt:lpstr>
      <vt:lpstr>How?   By granting to each control over one of two chambers in the Legislative Branch.  This was the consequence of the Great Compromise</vt:lpstr>
      <vt:lpstr>The Great Compromise</vt:lpstr>
      <vt:lpstr>On to the Constitutional Design  of the U.S. Congress  Article One</vt:lpstr>
      <vt:lpstr>Section One: The Vesting Clause and Bicameralism</vt:lpstr>
      <vt:lpstr>For information online:   Find Law: Article One, Section One Wikipedia: Article One, Section One</vt:lpstr>
      <vt:lpstr>Articles 1, 2, and 3 each begin with a vesting clause which grants a governmental power to one the three institutions. This one clarifies the role of Congress. It makes clear that neither the executive nor judicial braches can exercise legislative power. </vt:lpstr>
      <vt:lpstr>This is necessary in order to fully separate powers. But as we will see, the executive through rulemaking power, and the courts, through judicial review, have powers that seem legislative in character.</vt:lpstr>
      <vt:lpstr>There was no vesting clause in the Articles of Confederation. Therefore no clear function granted to Congress.   It was established: “For the most convenient management of the general interests of the United States.” What does that mean?</vt:lpstr>
      <vt:lpstr>Notice the term “herein granted.” This is taken to restrict the legislative powers to those that are spelled out in Section 8 below.  But, controversially, other powers have been argued to fall under the implied powers. More on this below.   </vt:lpstr>
      <vt:lpstr> Section Two: The House of Representatives </vt:lpstr>
      <vt:lpstr>For information online:   Find Law: Article One, Section Two Wikipedia: Article One, Section Two</vt:lpstr>
      <vt:lpstr>The two year term is set here, as is the fact that this institution is popularly elected.  It is the closest to the people. Is that why it is the first institution designed in the document?</vt:lpstr>
      <vt:lpstr>The fact that elections shall be held every two years means that neither the legislative or executive branch use the scheduling of elections to manipulate outcomes.  It is more difficult – though not impossible - to manipulate a regularly scheduled election. </vt:lpstr>
      <vt:lpstr>Remember that the House of Commons, in the past, met very irregularly and only at the discretion of the monarch, which made it subject to monarchic control. This point was made in the previous section.</vt:lpstr>
      <vt:lpstr>The House of Representatives is designed to be responsive quickly to shifts in public opinion.   But is it?</vt:lpstr>
      <vt:lpstr>Two points about contemporary House Elections  1 - Re-election rates commonly exceed 90%  2 - Average election cost of elections exceed one million dollars. </vt:lpstr>
      <vt:lpstr>PowerPoint Presentation</vt:lpstr>
      <vt:lpstr>Note that even in the 2010 “wave election” 86% of incumbents were reelected. No Houston  area incumbents were defeated, most were comfortably re-elected.   This is due to what is called incumbency advantaged.</vt:lpstr>
      <vt:lpstr>A variety of factors, most notably gerrymandering, has been cited as a leading cause.  Legislators are often involved in designing their own districts. This allows them to select their incumbents.</vt:lpstr>
      <vt:lpstr>There is debate over whether the incumbent advantage is a problem and whether members of Congress should be term limited. Efforts to impose limits are generally defeated.</vt:lpstr>
      <vt:lpstr>Seniority, as we will see in the next section, has its advantages.   Knowledge of the process is power.</vt:lpstr>
      <vt:lpstr>In addition, if members are term limited, power may shift to interest groups and staffers, people who know the legislative process.  These people are not accountable to voters.</vt:lpstr>
      <vt:lpstr>Elections have grown increasingly expensive.   The average winner in a 2008 House race spent almost $1.5 million. The average winner in a Senate race that year spent approximately $7.5 million.</vt:lpstr>
      <vt:lpstr>The top spender in 2010 on a Senate Race: Connecticut  Linda McMahon (R): $49,942,727   (self financed) (she lost)</vt:lpstr>
      <vt:lpstr>The top spender in 2010 on a House Race: Minnesota 6th  Michelle Bachmann (R):  $11,478,276 </vt:lpstr>
      <vt:lpstr>Click here for an interactive page from Open Secrets with data from recent elections.</vt:lpstr>
      <vt:lpstr>Consequences of increased costs of elections:   - More time spent fundraising. Less time legislating. - Fundraising constituency may become more important than electoral constituency. </vt:lpstr>
      <vt:lpstr>This has led to the argument that the increased cost of elections has reduced the ability of legislators to actually represent people in their districts.   It may be increasingly important to represent the needs of funders.</vt:lpstr>
      <vt:lpstr>Does it also discourage challengers to incumbents? Perhaps it also guarantees that anyone who challenges an incumbent will likely either be wealthy, or be funded by wealthy interests, meaning that they will represent those interests primarily.</vt:lpstr>
      <vt:lpstr>Note that the states are given the power to determine who can vote in House elections.  Whoever can vote for members of the state House can vote for members of the U.S. House.</vt:lpstr>
      <vt:lpstr>As we know from 2301, in a series of amendments, states have been limited in their ability to restrict the right to vote due to various criteria: race, gender, age etc….</vt:lpstr>
      <vt:lpstr>Also as we noted in 2301, nowhere in the Constitution does it state that the right to vote is an absolute right. This allows states to pass laws impacting who gets to vote beyond those limits placed in the Constitution.</vt:lpstr>
      <vt:lpstr> Section Two: The House of Representatives, continued </vt:lpstr>
      <vt:lpstr>The age and residency requirements of the House are the lowest of any of the political branches.</vt:lpstr>
      <vt:lpstr>The residency requirement simply states that representatives have to be residents of the “state in which he shall be chosen.”  There is no mention of districts. </vt:lpstr>
      <vt:lpstr>Many states early on, and even since, have elected house members to represent the state at large, meaning that they represented the entire state.  For links, click here. For Texas’ at-large districts click here.</vt:lpstr>
      <vt:lpstr>But states soon began to divide themselves into districts in order to allow for members of the House to represent a smaller, more compact populations; local areas.  States then adopted requirements that people live in the districts they represent. Here is a map of the 110 Congress.</vt:lpstr>
      <vt:lpstr>The redistricting process was impacted greatly by the court case Baker v. Carr.  It requires House districts to be redrawn after reapportionment in order to ensure they have equal numbers within each state. This is to ensure the principle of “one person – one vote” is maintained despite the fact that people tend to move about within the state and nation.</vt:lpstr>
      <vt:lpstr>Legislative Redistricting  Here recent maps of national, state and local U.S. House districts.</vt:lpstr>
      <vt:lpstr>PowerPoint Presentation</vt:lpstr>
      <vt:lpstr>PowerPoint Presentation</vt:lpstr>
      <vt:lpstr>PowerPoint Presentation</vt:lpstr>
      <vt:lpstr>Click here for the districts created in 2011 by the 82nd meeting of the Texas Legislature, and a summary of the redistricting process in the state.  Texas is commonly accused of engaging in gerrymandering.</vt:lpstr>
      <vt:lpstr>“gerrymandering is a practice that attempts to establish a political advantage for a particular party or group by manipulating geographic boundaries to create partisan, incumbent-protected districts.” – wikipedia. </vt:lpstr>
      <vt:lpstr>Here is the cartoon that coined the term “gerrymander.” </vt:lpstr>
      <vt:lpstr>PowerPoint Presentation</vt:lpstr>
      <vt:lpstr>Here is a key controversy concerning gerrymandering:   Does it turn democratic representation on its head? Does it allow representatives to select their constituents rather than vice versa?</vt:lpstr>
      <vt:lpstr>The least gerrymandered state is Iowa, it uses a non-partisan commission (the Iowa Plan) to draw districts. Compar them to Texas’. </vt:lpstr>
      <vt:lpstr>PowerPoint Presentation</vt:lpstr>
      <vt:lpstr>Question: Has party competition corrupted the design of the House as originally intended?</vt:lpstr>
      <vt:lpstr>Note that members have to live in the districts they represent.</vt:lpstr>
      <vt:lpstr>Not all democracies have residency requirements.   Generally in parliamentary systems representatives can live anywhere in the country.</vt:lpstr>
      <vt:lpstr> Section Two: The House of Representatives , continued </vt:lpstr>
      <vt:lpstr>The section includes the 3/5ths compromise which was necessary to ensure that southern states would join the union.   This was repealed by the 14th Amendment. </vt:lpstr>
      <vt:lpstr>Section Two: The House of Representatives , continued</vt:lpstr>
      <vt:lpstr>This creates the authorization for a census and the existence of a Census Bureau.  A history of apportionment from the U.S. Census.</vt:lpstr>
      <vt:lpstr>Each state is guaranteed one members of the House of Representatives.   States with larger populations have a larger house delegation. </vt:lpstr>
      <vt:lpstr>How do they figure it out?  The Method of Equal Proportions.</vt:lpstr>
      <vt:lpstr>As a result of the most recent census, the following states have only one representative  Alaska Delaware Montana North Dakota South Dakota Vermont Wyoming</vt:lpstr>
      <vt:lpstr>The states with the largest delegations – as of 2010 - are  California - 53 Texas - 36 New York - 27  Florida - 27 Illinois - 19</vt:lpstr>
      <vt:lpstr>Since representatives are apportioned to states, the number of people per district can vary.  Average per district nationally – 710,767 Smallest – Rhode Island - 527,624 Largest – Montana - 994,416</vt:lpstr>
      <vt:lpstr>Controversies exist over whether the census bureau ought to ask anything beyond the number of people who live in a household.  Click here for the form.   Census data are also used to determine how federal funds are distributed.</vt:lpstr>
      <vt:lpstr>Conservatives early on feared that greater information about the nature of the population would lead to proposals for programs and policies to impact those populations.</vt:lpstr>
      <vt:lpstr>Section Two: The House of Representatives, continued</vt:lpstr>
      <vt:lpstr>Over the course of history the House of Representatives has grown from a low of 65, to its current 435 (it briefly hit 437). There are questions whether the number should be increased further. </vt:lpstr>
      <vt:lpstr>Click here for an overview of the increase.</vt:lpstr>
      <vt:lpstr>In case you’re curious, the 30,000   limit means that the House cannot grow to contain more than 10,234 members.</vt:lpstr>
      <vt:lpstr>Several Federalist Papers were devoted to the question about how large a legislative assembly ought to be.</vt:lpstr>
      <vt:lpstr>If it was too large, it would be chaotic.   If it was too small it could be easily bribed, or turn into a small cabal.</vt:lpstr>
      <vt:lpstr> Section Two: The House of Representatives, continued </vt:lpstr>
      <vt:lpstr>The governors of each state have the power to set elections to replace members when they vacate the office for any reason.</vt:lpstr>
      <vt:lpstr>Notice that the Speaker is the only office mentioned in the document.  The Speaker is the presiding officer of the chamber, but nothing is stated about what the powers of the office.</vt:lpstr>
      <vt:lpstr>It was assumed that the office would be neutral, like the Speaker of the House of Commons, but with the development of political parties early Speakers began to use the office for political purposes.</vt:lpstr>
      <vt:lpstr>The Speaker is invariably the leader of the majority party in the House and plays a role is setting and implementing the party’s agenda.</vt:lpstr>
      <vt:lpstr>As the institution has evolved, “other offices” refers primarily to committee and party offices.  We will investigate these positions further in the next section, but here’s a preview. </vt:lpstr>
      <vt:lpstr>Committees  Committee Chairs Ranking Members Sub Committee Chairs  Click here for list of committees from House.gov.</vt:lpstr>
      <vt:lpstr>Political Parties  Floor Leaders Whips Caucus Leaders Policy and Steering Chairs Re-election Chairs  Click here for list from house.gov</vt:lpstr>
      <vt:lpstr>Some positions have been created in Congress to run the place.   Chief Administrative Officer. Clerk of the House. Parliamentarian of the House. Chaplain.  Here’s a list from Wikipedia.</vt:lpstr>
      <vt:lpstr>The House also has the power of impeachment, which refers to the process by which they can determine whether a trial ought to be held in the Senate to remove an executive or judicial official from power.</vt:lpstr>
      <vt:lpstr>It is similar to an indictment. Removal from office only occurs upon conviction in the Senate.</vt:lpstr>
      <vt:lpstr>This is a legislative check on both executive and judicial power.</vt:lpstr>
      <vt:lpstr>  Section Three: The Senate  </vt:lpstr>
      <vt:lpstr>For information online:   Find Law: Article One, Section Three  Three Wikipedia: Article One, Section Three</vt:lpstr>
      <vt:lpstr>Senate elections happen less frequently than those in the House.  As a consequence they are more competitive and more costly.</vt:lpstr>
      <vt:lpstr>All aspects of the design of the Senate are intended to remove it from the direct influence of the electorate.</vt:lpstr>
      <vt:lpstr>Each state is represented equally.   Senators have six year terms – the longest of any of the political branches.</vt:lpstr>
      <vt:lpstr>State Legislatures originally selected Senators, which meant that they didn’t represent the people of the states, but the state’s themselves.</vt:lpstr>
      <vt:lpstr>This was changed in the 17th Amendment to a direct election by the people.  The Progressive Movement pushed for the change arguing that corporate interests in the states controlled the selection of Senators.</vt:lpstr>
      <vt:lpstr>  Section Three: The Senate, continued  </vt:lpstr>
      <vt:lpstr>Senators serve overlapping terms. Note in the following list that each member is assigned to a class.   A comfortable majority is immune from the preferences of the public every two years.</vt:lpstr>
      <vt:lpstr>  Section Three: The Senate, continued  </vt:lpstr>
      <vt:lpstr>As opposed to the House, state governors have the power to replace Senators temporarily.</vt:lpstr>
      <vt:lpstr>  Section Three: The Senate, continued  </vt:lpstr>
      <vt:lpstr>The age and residency requirements of Senators are higher than the those of House representatives.</vt:lpstr>
      <vt:lpstr>  Section Three: The Senate, continued  </vt:lpstr>
      <vt:lpstr>The Vice President is the presiding officer of the Senate, but has no real power.</vt:lpstr>
      <vt:lpstr>As with the House, the Senate can create additional offices.  These are similar to those established in the House.</vt:lpstr>
      <vt:lpstr>Congress has also established a handful of agencies to assist members of Congress by giving them information about legislation and other policy issues.</vt:lpstr>
      <vt:lpstr>Congressional Budget Office. Congressional Research Service. Government Accountability Office.</vt:lpstr>
      <vt:lpstr>  Section Three: The Senate, continued  </vt:lpstr>
      <vt:lpstr>It is the Senate’s responsibility to remove an executive or judicial official.  The two thirds requirement is meant to ensure that these are not driven by political considerations. </vt:lpstr>
      <vt:lpstr>Noted Impeachments  Samuel Chase Andrew Johnson Bill Clinton   All failed</vt:lpstr>
      <vt:lpstr>Two recent impeachments of Federal judges.  Samuel Kent Thomas Porteous</vt:lpstr>
      <vt:lpstr>  Section Three: The Senate, continued  </vt:lpstr>
      <vt:lpstr>An impeachment conviction only removes one from office. It is not a criminal proceeding. But any impeached official can then be tried in a criminal or civil court.</vt:lpstr>
      <vt:lpstr>Section Four: Congressional Elections and Yearly Meetings</vt:lpstr>
      <vt:lpstr>For information online:   Find Law: Article One, Section Four Wikipedia: Article One, Section Four</vt:lpstr>
      <vt:lpstr>States have control over certain aspects of elections. The date of national elections was set in law as the Tuesday after the first Monday in November in 1845. </vt:lpstr>
      <vt:lpstr>In Texas, congressional elections are governed by the Elections Division of the Secretary of State’s Office.</vt:lpstr>
      <vt:lpstr>For a fun read, follow this link to the Texas Election Code.</vt:lpstr>
      <vt:lpstr>By fixing the date of elections in law, the ability to manipulate elections by opportunistically timing them is minimized.</vt:lpstr>
      <vt:lpstr>The requirement that Congress meet at least once a year prevents the executive from limiting the power of the legislature.  Remember the eleven year’s tyranny?</vt:lpstr>
      <vt:lpstr>Section Five: Qualification, Rules of Procedure, and Expulsion of Members</vt:lpstr>
      <vt:lpstr>For information online:   Find Law: Article One, Section Five Wikipedia: Article One, Section Five</vt:lpstr>
      <vt:lpstr>Each chamber can rule on controversies associated with the elections of its members.  Recent example: The election of Roland Burris.</vt:lpstr>
      <vt:lpstr>As it states, a majority of the representative must be present in order for business to be conducted.</vt:lpstr>
      <vt:lpstr>If needed, a compulsory process can be used to force members on the floor for a process to continue.   The Sergeant at Arms is responsible for doing this.</vt:lpstr>
      <vt:lpstr>Section Five: Qualification, Rules of Procedure, and Expulsion of Members, continued </vt:lpstr>
      <vt:lpstr>Thomas Jefferson was responsible for writing out procedures for the House and Senate.  Jefferson’s Manual</vt:lpstr>
      <vt:lpstr>Many of the current procedures in the House and Senate were established in the Legislative Reorganization Act of 1970.  - Wikipedia. - Rules Committee.</vt:lpstr>
      <vt:lpstr>Standing Rules of the House.  Standing Rules of the Senate.</vt:lpstr>
      <vt:lpstr>It is very rare, but on occasion members of Congress have been expelled.</vt:lpstr>
      <vt:lpstr>Since the First Congress, a record of everything said in the institution has been kept. Much of if is now available online. </vt:lpstr>
      <vt:lpstr>A Century of Lawmaking Congressional Serial Set Congressional Record (Thomas)</vt:lpstr>
      <vt:lpstr>If requested by one fifth of the members, votes are recorded and made public.  Recent roll call votes can be found online here.</vt:lpstr>
      <vt:lpstr>Section Five: Qualification, Rules of Procedure, and Expulsion of Members, continued </vt:lpstr>
      <vt:lpstr>If one chamber adjourned without the consent of the other, then one chamber can effectively negate what the other is doing.   Both chambers have to be in session in order for legislation to pass.</vt:lpstr>
      <vt:lpstr>Section Six: Compensation, Privilege from Arrest, Free Speech on the Floor, and Conflicts of Interest</vt:lpstr>
      <vt:lpstr>For information online:   Find Law: Article One, Section Six Wikipedia: Article One, Section Six</vt:lpstr>
      <vt:lpstr>Recall from above: Members of Congress receive a competitive salary (currently $174,000) and receive enough funding to have a sizeable staff in their DC offices and several districts offices as well.</vt:lpstr>
      <vt:lpstr>The remainder of this section reflects ancient concerns that the executive would (and has) use its powers to  coerce the legislature to act as it wants.</vt:lpstr>
      <vt:lpstr>One noteworthy event in British history was when, on January 4, 1642, Charles I attempts to arrest five members of the House of Commons who were planning actions against the monarchy.  They left before the king arrived: "I see the birds have flown."  </vt:lpstr>
      <vt:lpstr>It is always problematic when executive officials intrude into the legislature.   It is reminiscent of Caesar’s entry into the Roman Senate.</vt:lpstr>
      <vt:lpstr>Freedom of speech on the floor on Congress is an ancient privilege dating back to the British Bill of Rights. We covered this in the last section.</vt:lpstr>
      <vt:lpstr>Members of Congress cannot be sued for what they say on the floor of Congress. The judiciary cannot be used as an instrument to intimidate the legislature.   They are shielded from intimidation for outside groups.</vt:lpstr>
      <vt:lpstr>Section Six: Compensation, Privilege from Arrest, Free Speech on the Floor, and Conflicts of Interest, continued</vt:lpstr>
      <vt:lpstr>Legislative officials cannot be bribed, or otherwise persuaded, by executive officials with a paid position.</vt:lpstr>
      <vt:lpstr>Consider this among the checks and balances.</vt:lpstr>
      <vt:lpstr>Section Seven: Revenue Bills and the Bill Making Process.</vt:lpstr>
      <vt:lpstr>For information online:   Find Law: Article One, Section Seven  Wikipedia: Article One, Section Seven</vt:lpstr>
      <vt:lpstr>“Bills for raising revenue” are tax bills, and they must be first introduced in the branch closest to the electorate.   The bills are subject to modification by the Senate.</vt:lpstr>
      <vt:lpstr>Section Seven: Revenue Bills and the Bill Making Process, continued</vt:lpstr>
      <vt:lpstr>Section Seven: Revenue Bills and the Bill Making Process, continued</vt:lpstr>
      <vt:lpstr>This is the extent of the bill making process as far as the Constitution is concerned. It says nothing about how bills go through each chamber.   We will cover this in the next section since it provides a good opportunity to introduce political parties and committees.</vt:lpstr>
      <vt:lpstr>A full description of the process.  A graphical description.  From the House: The Legislative Process.</vt:lpstr>
      <vt:lpstr>There are several types of bills:  Bills Joint Resolutions Concurrent Resolutions Simple Resolutions</vt:lpstr>
      <vt:lpstr>This section includes two checks. One, the veto, is the executive’s check on the legislature. The other, the override of a veto, is the legislature’s check on the executive.</vt:lpstr>
      <vt:lpstr>It also includes a third check. Since it is implied that a bill has to pass both the House and the Senate in the same language in order to be presented to the president, each gets to check the other branch.</vt:lpstr>
      <vt:lpstr>Here is a list of all presidential vetoes.</vt:lpstr>
      <vt:lpstr>Note that a bill becomes law even if the president does not sign it. Once ten days pass with Congress in session, the bill becomes a law. Relatively unimportant legislation often is unsigned. Presidents tend to only sign laws if the feel the need to highlight it.  Read: the pocket veto.</vt:lpstr>
      <vt:lpstr>One area of conflict between the legislature and the executive concerns signing statements.   These provide opportunities for presidents to enter objections to legislation, sometimes in secret.</vt:lpstr>
      <vt:lpstr>Now on to the section covering the delegated and implied powers of the national government.   Recall that we also covered this section in 2301 when we discussed federalism.</vt:lpstr>
      <vt:lpstr>Section Eight: The Enumerated Powers of Congress</vt:lpstr>
      <vt:lpstr>Section Eight: The Enumerated Powers of Congress, continued</vt:lpstr>
      <vt:lpstr>Section Eight: The Enumerated Powers of Congress, continued</vt:lpstr>
      <vt:lpstr>Section Eight: The Enumerated Powers of Congress, continued</vt:lpstr>
      <vt:lpstr>Section Eight: The Enumerated Powers of Congress, continued</vt:lpstr>
      <vt:lpstr>Section Eight: The Enumerated Powers of Congress, continued</vt:lpstr>
      <vt:lpstr>Section Eight: The Enumerated Powers of Congress, continued</vt:lpstr>
      <vt:lpstr>Section Eight: The Enumerated Powers of Congress, continued</vt:lpstr>
      <vt:lpstr>For information online:   Find Law: Article One, Section Eight Wikipedia: Article One, Section Eight</vt:lpstr>
      <vt:lpstr>These are the delegated powers of the national government. These contain the powers that Congress is specifically authorized to pass laws about.   Note they concern, primarily, commerce and the military.</vt:lpstr>
      <vt:lpstr>Three specific parts of section 8 have become known as the elastic clauses due to the flexibility in how they have been interpreted. </vt:lpstr>
      <vt:lpstr>General Welfare Commerce Necessary and Proper</vt:lpstr>
      <vt:lpstr>Section Nine: The Limits of Congressional Power</vt:lpstr>
      <vt:lpstr>Section Nine: The Limits of Congressional Power, continued</vt:lpstr>
      <vt:lpstr>Section Nine: The Limits of Congressional Power, continued</vt:lpstr>
      <vt:lpstr>Section Nine: The Limits of Congressional Power, continued</vt:lpstr>
      <vt:lpstr>For information online:   Find Law: Article One, Section Nine Wikipedia: Article One, Section Nine</vt:lpstr>
      <vt:lpstr>This section contains the explicit limits on the powers of Congress.   The First Amendment adds to this list by stating six additional things Congress cannot write laws about. </vt:lpstr>
      <vt:lpstr>“Congress shall make no law respecting an establishment of religion, or prohibiting the free exercise thereof; or abridging the freedom of speech, or of the press; or the right of the people peaceably to assemble, and to petition the Government for a redress of grievances.”</vt:lpstr>
      <vt:lpstr>The Tenth Amendment also defines a limit on national power, but a very undefined limit. </vt:lpstr>
      <vt:lpstr> “The powers not delegated to the United States by the Constitution, nor prohibited by it to the States, are reserved to the States respectively, or to the people.” </vt:lpstr>
      <vt:lpstr>Theoretically this means that the powers of the national government are limited, but the powers of the states are expansive.   The language in the Texas Constitutions makes its powers restrictive.</vt:lpstr>
      <vt:lpstr>Increasingly loose readings of the elastic clauses have lead to greater conflict between the national and state governments.</vt:lpstr>
      <vt:lpstr>Section Ten: The Limits of State Power</vt:lpstr>
      <vt:lpstr>Section Ten: The Limits of State Power, continued</vt:lpstr>
      <vt:lpstr>Section Ten: The Limits of State Power, continued</vt:lpstr>
      <vt:lpstr>For information online:   Find Law: Article One, Section Ten Wikipedia: Article One, Section Ten</vt:lpstr>
      <vt:lpstr>This final section establishes the limits on state power.   Note that these powers are primarily national powers.</vt:lpstr>
      <vt:lpstr>One purpose of this clause it to make clear that the states are not in fact nations, and cannot do those things that nations do.  This was not clear in the Declaration of Independence or the Articles of Confederation.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2302</dc:title>
  <dc:creator>Kevin Jefferies</dc:creator>
  <cp:lastModifiedBy>Kevin Jefferies</cp:lastModifiedBy>
  <cp:revision>557</cp:revision>
  <dcterms:created xsi:type="dcterms:W3CDTF">2009-09-03T14:35:51Z</dcterms:created>
  <dcterms:modified xsi:type="dcterms:W3CDTF">2011-09-12T01:18:34Z</dcterms:modified>
</cp:coreProperties>
</file>